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5" r:id="rId1"/>
  </p:sldMasterIdLst>
  <p:notesMasterIdLst>
    <p:notesMasterId r:id="rId63"/>
  </p:notesMasterIdLst>
  <p:sldIdLst>
    <p:sldId id="257" r:id="rId2"/>
    <p:sldId id="260" r:id="rId3"/>
    <p:sldId id="267" r:id="rId4"/>
    <p:sldId id="263" r:id="rId5"/>
    <p:sldId id="264" r:id="rId6"/>
    <p:sldId id="265" r:id="rId7"/>
    <p:sldId id="268" r:id="rId8"/>
    <p:sldId id="269" r:id="rId9"/>
    <p:sldId id="270" r:id="rId10"/>
    <p:sldId id="271" r:id="rId11"/>
    <p:sldId id="272" r:id="rId12"/>
    <p:sldId id="273" r:id="rId13"/>
    <p:sldId id="274" r:id="rId14"/>
    <p:sldId id="275" r:id="rId15"/>
    <p:sldId id="276" r:id="rId16"/>
    <p:sldId id="277" r:id="rId17"/>
    <p:sldId id="278" r:id="rId18"/>
    <p:sldId id="279" r:id="rId19"/>
    <p:sldId id="280" r:id="rId20"/>
    <p:sldId id="281" r:id="rId21"/>
    <p:sldId id="282" r:id="rId22"/>
    <p:sldId id="283" r:id="rId23"/>
    <p:sldId id="284" r:id="rId24"/>
    <p:sldId id="285" r:id="rId25"/>
    <p:sldId id="286" r:id="rId26"/>
    <p:sldId id="287" r:id="rId27"/>
    <p:sldId id="288" r:id="rId28"/>
    <p:sldId id="289" r:id="rId29"/>
    <p:sldId id="290" r:id="rId30"/>
    <p:sldId id="291" r:id="rId31"/>
    <p:sldId id="292" r:id="rId32"/>
    <p:sldId id="293" r:id="rId33"/>
    <p:sldId id="294" r:id="rId34"/>
    <p:sldId id="296" r:id="rId35"/>
    <p:sldId id="297" r:id="rId36"/>
    <p:sldId id="298" r:id="rId37"/>
    <p:sldId id="299" r:id="rId38"/>
    <p:sldId id="300" r:id="rId39"/>
    <p:sldId id="301" r:id="rId40"/>
    <p:sldId id="302" r:id="rId41"/>
    <p:sldId id="305" r:id="rId42"/>
    <p:sldId id="306" r:id="rId43"/>
    <p:sldId id="303" r:id="rId44"/>
    <p:sldId id="304" r:id="rId45"/>
    <p:sldId id="307" r:id="rId46"/>
    <p:sldId id="308" r:id="rId47"/>
    <p:sldId id="313" r:id="rId48"/>
    <p:sldId id="309" r:id="rId49"/>
    <p:sldId id="311" r:id="rId50"/>
    <p:sldId id="314" r:id="rId51"/>
    <p:sldId id="315" r:id="rId52"/>
    <p:sldId id="316" r:id="rId53"/>
    <p:sldId id="317" r:id="rId54"/>
    <p:sldId id="318" r:id="rId55"/>
    <p:sldId id="312" r:id="rId56"/>
    <p:sldId id="319" r:id="rId57"/>
    <p:sldId id="320" r:id="rId58"/>
    <p:sldId id="262" r:id="rId59"/>
    <p:sldId id="322" r:id="rId60"/>
    <p:sldId id="323" r:id="rId61"/>
    <p:sldId id="324" r:id="rId62"/>
  </p:sldIdLst>
  <p:sldSz cx="9144000" cy="5143500" type="screen16x9"/>
  <p:notesSz cx="6858000" cy="9144000"/>
  <p:embeddedFontLst>
    <p:embeddedFont>
      <p:font typeface="Plus Jakarta Sans" pitchFamily="2" charset="0"/>
      <p:regular r:id="rId64"/>
      <p:bold r:id="rId65"/>
      <p:italic r:id="rId66"/>
      <p:boldItalic r:id="rId67"/>
    </p:embeddedFont>
    <p:embeddedFont>
      <p:font typeface="Plus Jakarta Sans ExtraBold" pitchFamily="2" charset="0"/>
      <p:bold r:id="rId68"/>
      <p:boldItalic r:id="rId69"/>
    </p:embeddedFont>
    <p:embeddedFont>
      <p:font typeface="Plus Jakarta Sans Medium" pitchFamily="2" charset="0"/>
      <p:regular r:id="rId70"/>
      <p:italic r:id="rId71"/>
    </p:embeddedFont>
    <p:embeddedFont>
      <p:font typeface="Plus Jakarta Sans SemiBold" pitchFamily="2" charset="0"/>
      <p:regular r:id="rId72"/>
      <p:bold r:id="rId73"/>
      <p:italic r:id="rId74"/>
      <p:boldItalic r:id="rId75"/>
    </p:embeddedFont>
    <p:embeddedFont>
      <p:font typeface="Trebuchet MS" panose="020B0603020202020204" pitchFamily="34" charset="0"/>
      <p:regular r:id="rId76"/>
      <p:bold r:id="rId77"/>
      <p:italic r:id="rId78"/>
      <p:boldItalic r:id="rId79"/>
    </p:embeddedFont>
    <p:embeddedFont>
      <p:font typeface="Wingdings 3" panose="05040102010807070707" pitchFamily="18" charset="2"/>
      <p:regular r:id="rId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58"/>
  </p:normalViewPr>
  <p:slideViewPr>
    <p:cSldViewPr snapToGrid="0">
      <p:cViewPr varScale="1">
        <p:scale>
          <a:sx n="134" d="100"/>
          <a:sy n="134" d="100"/>
        </p:scale>
        <p:origin x="954"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font" Target="fonts/font5.fntdata"/><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1.fntdata"/><Relationship Id="rId79" Type="http://schemas.openxmlformats.org/officeDocument/2006/relationships/font" Target="fonts/font16.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9.fntdata"/><Relationship Id="rId80" Type="http://schemas.openxmlformats.org/officeDocument/2006/relationships/font" Target="fonts/font1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7.fntdata"/><Relationship Id="rId75" Type="http://schemas.openxmlformats.org/officeDocument/2006/relationships/font" Target="fonts/font12.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font" Target="fonts/font15.fntdata"/><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3.fntdata"/><Relationship Id="rId7" Type="http://schemas.openxmlformats.org/officeDocument/2006/relationships/slide" Target="slides/slide6.xml"/><Relationship Id="rId71" Type="http://schemas.openxmlformats.org/officeDocument/2006/relationships/font" Target="fonts/font8.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3.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69DED2-4705-44EB-87E7-B8957BAED551}" type="doc">
      <dgm:prSet loTypeId="urn:microsoft.com/office/officeart/2005/8/layout/process1" loCatId="process" qsTypeId="urn:microsoft.com/office/officeart/2005/8/quickstyle/simple1" qsCatId="simple" csTypeId="urn:microsoft.com/office/officeart/2005/8/colors/accent1_2" csCatId="accent1" phldr="1"/>
      <dgm:spPr/>
    </dgm:pt>
    <dgm:pt modelId="{1967980F-9CA8-4D71-B985-0F9B1993E993}">
      <dgm:prSet phldrT="[Text]"/>
      <dgm:spPr>
        <a:xfrm>
          <a:off x="947" y="574294"/>
          <a:ext cx="2021338" cy="722260"/>
        </a:xfrm>
        <a:prstGeom prst="roundRect">
          <a:avLst>
            <a:gd name="adj" fmla="val 10000"/>
          </a:avLst>
        </a:prstGeom>
        <a:solidFill>
          <a:sysClr val="window" lastClr="FFFFFF">
            <a:lumMod val="85000"/>
          </a:sysClr>
        </a:solidFill>
        <a:ln w="19050" cap="rnd" cmpd="sng" algn="ctr">
          <a:solidFill>
            <a:sysClr val="windowText" lastClr="000000"/>
          </a:solidFill>
          <a:prstDash val="solid"/>
        </a:ln>
        <a:effectLst/>
      </dgm:spPr>
      <dgm:t>
        <a:bodyPr/>
        <a:lstStyle/>
        <a:p>
          <a:pPr>
            <a:buNone/>
          </a:pPr>
          <a:r>
            <a:rPr lang="en-US" altLang="en-US" b="0" i="1" dirty="0">
              <a:solidFill>
                <a:srgbClr val="D95E00"/>
              </a:solidFill>
              <a:effectLst>
                <a:outerShdw blurRad="50800" dist="38100" dir="10800000" algn="r" rotWithShape="0">
                  <a:sysClr val="windowText" lastClr="000000">
                    <a:alpha val="50000"/>
                  </a:sysClr>
                </a:outerShdw>
              </a:effectLst>
              <a:latin typeface="Trebuchet MS" panose="020B0603020202020204"/>
              <a:ea typeface="+mn-ea"/>
              <a:cs typeface="+mn-cs"/>
            </a:rPr>
            <a:t>Start Time</a:t>
          </a:r>
          <a:endParaRPr lang="en-US" dirty="0">
            <a:solidFill>
              <a:sysClr val="windowText" lastClr="000000"/>
            </a:solidFill>
            <a:latin typeface="Trebuchet MS" panose="020B0603020202020204"/>
            <a:ea typeface="+mn-ea"/>
            <a:cs typeface="+mn-cs"/>
          </a:endParaRPr>
        </a:p>
        <a:p>
          <a:pPr>
            <a:buNone/>
          </a:pPr>
          <a:r>
            <a:rPr lang="en-US" dirty="0">
              <a:solidFill>
                <a:sysClr val="windowText" lastClr="000000"/>
              </a:solidFill>
              <a:latin typeface="Trebuchet MS" panose="020B0603020202020204"/>
              <a:ea typeface="+mn-ea"/>
              <a:cs typeface="+mn-cs"/>
            </a:rPr>
            <a:t>Application of product</a:t>
          </a:r>
        </a:p>
      </dgm:t>
    </dgm:pt>
    <dgm:pt modelId="{776A1E78-1D42-4E59-9AD6-572258975185}" type="parTrans" cxnId="{FD32588A-52E9-491D-960B-E83518C3CA4D}">
      <dgm:prSet/>
      <dgm:spPr/>
      <dgm:t>
        <a:bodyPr/>
        <a:lstStyle/>
        <a:p>
          <a:endParaRPr lang="en-US"/>
        </a:p>
      </dgm:t>
    </dgm:pt>
    <dgm:pt modelId="{9EE81EB0-3033-4AE8-95FA-AA883A5A7204}" type="sibTrans" cxnId="{FD32588A-52E9-491D-960B-E83518C3CA4D}">
      <dgm:prSet/>
      <dgm:spPr>
        <a:xfrm>
          <a:off x="2224419" y="684779"/>
          <a:ext cx="428523" cy="501291"/>
        </a:xfrm>
        <a:prstGeom prst="rightArrow">
          <a:avLst>
            <a:gd name="adj1" fmla="val 60000"/>
            <a:gd name="adj2" fmla="val 50000"/>
          </a:avLst>
        </a:prstGeom>
        <a:solidFill>
          <a:srgbClr val="7030A0"/>
        </a:solidFill>
        <a:ln>
          <a:noFill/>
        </a:ln>
        <a:effectLst/>
      </dgm:spPr>
      <dgm:t>
        <a:bodyPr/>
        <a:lstStyle/>
        <a:p>
          <a:pPr>
            <a:buNone/>
          </a:pPr>
          <a:endParaRPr lang="en-US">
            <a:solidFill>
              <a:sysClr val="window" lastClr="FFFFFF"/>
            </a:solidFill>
            <a:latin typeface="Trebuchet MS" panose="020B0603020202020204"/>
            <a:ea typeface="+mn-ea"/>
            <a:cs typeface="+mn-cs"/>
          </a:endParaRPr>
        </a:p>
      </dgm:t>
    </dgm:pt>
    <dgm:pt modelId="{DD156413-E1CD-4E3C-B287-C4686E2C85AB}">
      <dgm:prSet phldrT="[Text]"/>
      <dgm:spPr>
        <a:xfrm>
          <a:off x="2830821" y="566259"/>
          <a:ext cx="2021338" cy="738330"/>
        </a:xfrm>
        <a:prstGeom prst="roundRect">
          <a:avLst>
            <a:gd name="adj" fmla="val 10000"/>
          </a:avLst>
        </a:prstGeom>
        <a:solidFill>
          <a:sysClr val="window" lastClr="FFFFFF">
            <a:lumMod val="85000"/>
          </a:sysClr>
        </a:solidFill>
        <a:ln w="19050" cap="rnd" cmpd="sng" algn="ctr">
          <a:solidFill>
            <a:sysClr val="windowText" lastClr="000000"/>
          </a:solidFill>
          <a:prstDash val="solid"/>
        </a:ln>
        <a:effectLst/>
      </dgm:spPr>
      <dgm:t>
        <a:bodyPr/>
        <a:lstStyle/>
        <a:p>
          <a:pPr>
            <a:buNone/>
          </a:pPr>
          <a:r>
            <a:rPr lang="en-US" altLang="en-US" b="0" i="1" dirty="0">
              <a:solidFill>
                <a:srgbClr val="D95E00"/>
              </a:solidFill>
              <a:effectLst>
                <a:outerShdw blurRad="50800" dist="38100" dir="10800000" algn="r" rotWithShape="0">
                  <a:sysClr val="windowText" lastClr="000000">
                    <a:alpha val="50000"/>
                  </a:sysClr>
                </a:outerShdw>
              </a:effectLst>
              <a:latin typeface="Trebuchet MS" panose="020B0603020202020204"/>
              <a:ea typeface="+mn-ea"/>
              <a:cs typeface="+mn-cs"/>
            </a:rPr>
            <a:t>End Time</a:t>
          </a:r>
        </a:p>
        <a:p>
          <a:pPr>
            <a:buNone/>
          </a:pPr>
          <a:r>
            <a:rPr lang="en-US" dirty="0">
              <a:solidFill>
                <a:sysClr val="windowText" lastClr="000000"/>
              </a:solidFill>
              <a:latin typeface="Trebuchet MS" panose="020B0603020202020204"/>
              <a:ea typeface="+mn-ea"/>
              <a:cs typeface="+mn-cs"/>
            </a:rPr>
            <a:t>Drying has occurred</a:t>
          </a:r>
        </a:p>
      </dgm:t>
    </dgm:pt>
    <dgm:pt modelId="{139B3CBF-65D2-4DBE-9D0D-8F0FB428098B}" type="parTrans" cxnId="{0E377F02-6026-40AF-A432-FBF0150F6268}">
      <dgm:prSet/>
      <dgm:spPr/>
      <dgm:t>
        <a:bodyPr/>
        <a:lstStyle/>
        <a:p>
          <a:endParaRPr lang="en-US"/>
        </a:p>
      </dgm:t>
    </dgm:pt>
    <dgm:pt modelId="{5B5CB926-0A94-4960-A438-37125F67268B}" type="sibTrans" cxnId="{0E377F02-6026-40AF-A432-FBF0150F6268}">
      <dgm:prSet/>
      <dgm:spPr/>
      <dgm:t>
        <a:bodyPr/>
        <a:lstStyle/>
        <a:p>
          <a:endParaRPr lang="en-US"/>
        </a:p>
      </dgm:t>
    </dgm:pt>
    <dgm:pt modelId="{43698658-436A-4BF7-8637-A9CC62F8BB5D}" type="pres">
      <dgm:prSet presAssocID="{E669DED2-4705-44EB-87E7-B8957BAED551}" presName="Name0" presStyleCnt="0">
        <dgm:presLayoutVars>
          <dgm:dir/>
          <dgm:resizeHandles val="exact"/>
        </dgm:presLayoutVars>
      </dgm:prSet>
      <dgm:spPr/>
    </dgm:pt>
    <dgm:pt modelId="{BF4ACEA5-4E7F-41D8-A096-2F4E5FF85DBE}" type="pres">
      <dgm:prSet presAssocID="{1967980F-9CA8-4D71-B985-0F9B1993E993}" presName="node" presStyleLbl="node1" presStyleIdx="0" presStyleCnt="2" custScaleY="59553">
        <dgm:presLayoutVars>
          <dgm:bulletEnabled val="1"/>
        </dgm:presLayoutVars>
      </dgm:prSet>
      <dgm:spPr/>
    </dgm:pt>
    <dgm:pt modelId="{69B38A4B-81AA-43A9-A55A-366F3F069AA6}" type="pres">
      <dgm:prSet presAssocID="{9EE81EB0-3033-4AE8-95FA-AA883A5A7204}" presName="sibTrans" presStyleLbl="sibTrans2D1" presStyleIdx="0" presStyleCnt="1"/>
      <dgm:spPr/>
    </dgm:pt>
    <dgm:pt modelId="{A94B5330-C2CF-40ED-97F2-94CCF3C3E65A}" type="pres">
      <dgm:prSet presAssocID="{9EE81EB0-3033-4AE8-95FA-AA883A5A7204}" presName="connectorText" presStyleLbl="sibTrans2D1" presStyleIdx="0" presStyleCnt="1"/>
      <dgm:spPr/>
    </dgm:pt>
    <dgm:pt modelId="{47D50B31-2D67-4BBF-A3B8-2C53BAAB9D57}" type="pres">
      <dgm:prSet presAssocID="{DD156413-E1CD-4E3C-B287-C4686E2C85AB}" presName="node" presStyleLbl="node1" presStyleIdx="1" presStyleCnt="2" custScaleY="60878">
        <dgm:presLayoutVars>
          <dgm:bulletEnabled val="1"/>
        </dgm:presLayoutVars>
      </dgm:prSet>
      <dgm:spPr/>
    </dgm:pt>
  </dgm:ptLst>
  <dgm:cxnLst>
    <dgm:cxn modelId="{0E377F02-6026-40AF-A432-FBF0150F6268}" srcId="{E669DED2-4705-44EB-87E7-B8957BAED551}" destId="{DD156413-E1CD-4E3C-B287-C4686E2C85AB}" srcOrd="1" destOrd="0" parTransId="{139B3CBF-65D2-4DBE-9D0D-8F0FB428098B}" sibTransId="{5B5CB926-0A94-4960-A438-37125F67268B}"/>
    <dgm:cxn modelId="{72E5B51E-69C6-4604-A18A-3AE03C4524AE}" type="presOf" srcId="{9EE81EB0-3033-4AE8-95FA-AA883A5A7204}" destId="{69B38A4B-81AA-43A9-A55A-366F3F069AA6}" srcOrd="0" destOrd="0" presId="urn:microsoft.com/office/officeart/2005/8/layout/process1"/>
    <dgm:cxn modelId="{D943052B-02CD-43FD-9901-6545094C9162}" type="presOf" srcId="{E669DED2-4705-44EB-87E7-B8957BAED551}" destId="{43698658-436A-4BF7-8637-A9CC62F8BB5D}" srcOrd="0" destOrd="0" presId="urn:microsoft.com/office/officeart/2005/8/layout/process1"/>
    <dgm:cxn modelId="{FD32588A-52E9-491D-960B-E83518C3CA4D}" srcId="{E669DED2-4705-44EB-87E7-B8957BAED551}" destId="{1967980F-9CA8-4D71-B985-0F9B1993E993}" srcOrd="0" destOrd="0" parTransId="{776A1E78-1D42-4E59-9AD6-572258975185}" sibTransId="{9EE81EB0-3033-4AE8-95FA-AA883A5A7204}"/>
    <dgm:cxn modelId="{9655568F-8526-4AFF-B79A-1E84723BBEC2}" type="presOf" srcId="{1967980F-9CA8-4D71-B985-0F9B1993E993}" destId="{BF4ACEA5-4E7F-41D8-A096-2F4E5FF85DBE}" srcOrd="0" destOrd="0" presId="urn:microsoft.com/office/officeart/2005/8/layout/process1"/>
    <dgm:cxn modelId="{978B17B4-7C78-4585-8760-9245F4F048F4}" type="presOf" srcId="{9EE81EB0-3033-4AE8-95FA-AA883A5A7204}" destId="{A94B5330-C2CF-40ED-97F2-94CCF3C3E65A}" srcOrd="1" destOrd="0" presId="urn:microsoft.com/office/officeart/2005/8/layout/process1"/>
    <dgm:cxn modelId="{6D8EF2C7-491E-4773-8026-8B413B9C6AE4}" type="presOf" srcId="{DD156413-E1CD-4E3C-B287-C4686E2C85AB}" destId="{47D50B31-2D67-4BBF-A3B8-2C53BAAB9D57}" srcOrd="0" destOrd="0" presId="urn:microsoft.com/office/officeart/2005/8/layout/process1"/>
    <dgm:cxn modelId="{A4EC2238-169C-4E1B-B6D0-89F721B737D9}" type="presParOf" srcId="{43698658-436A-4BF7-8637-A9CC62F8BB5D}" destId="{BF4ACEA5-4E7F-41D8-A096-2F4E5FF85DBE}" srcOrd="0" destOrd="0" presId="urn:microsoft.com/office/officeart/2005/8/layout/process1"/>
    <dgm:cxn modelId="{D424B3C3-5D14-46B6-A267-1B3643DE07E9}" type="presParOf" srcId="{43698658-436A-4BF7-8637-A9CC62F8BB5D}" destId="{69B38A4B-81AA-43A9-A55A-366F3F069AA6}" srcOrd="1" destOrd="0" presId="urn:microsoft.com/office/officeart/2005/8/layout/process1"/>
    <dgm:cxn modelId="{4D8411E8-2DA3-4C47-BAE1-1AD8F3F38E2D}" type="presParOf" srcId="{69B38A4B-81AA-43A9-A55A-366F3F069AA6}" destId="{A94B5330-C2CF-40ED-97F2-94CCF3C3E65A}" srcOrd="0" destOrd="0" presId="urn:microsoft.com/office/officeart/2005/8/layout/process1"/>
    <dgm:cxn modelId="{D7499AFD-5365-4EF0-A0A7-8DE612621BF3}" type="presParOf" srcId="{43698658-436A-4BF7-8637-A9CC62F8BB5D}" destId="{47D50B31-2D67-4BBF-A3B8-2C53BAAB9D57}" srcOrd="2"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4ACEA5-4E7F-41D8-A096-2F4E5FF85DBE}">
      <dsp:nvSpPr>
        <dsp:cNvPr id="0" name=""/>
        <dsp:cNvSpPr/>
      </dsp:nvSpPr>
      <dsp:spPr>
        <a:xfrm>
          <a:off x="947" y="574294"/>
          <a:ext cx="2021338" cy="722260"/>
        </a:xfrm>
        <a:prstGeom prst="roundRect">
          <a:avLst>
            <a:gd name="adj" fmla="val 10000"/>
          </a:avLst>
        </a:prstGeom>
        <a:solidFill>
          <a:sysClr val="window" lastClr="FFFFFF">
            <a:lumMod val="85000"/>
          </a:sysClr>
        </a:solidFill>
        <a:ln w="19050" cap="rnd" cmpd="sng" algn="ctr">
          <a:solidFill>
            <a:sysClr val="windowText" lastClr="0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en-US" sz="1400" b="0" i="1" kern="1200" dirty="0">
              <a:solidFill>
                <a:srgbClr val="D95E00"/>
              </a:solidFill>
              <a:effectLst>
                <a:outerShdw blurRad="50800" dist="38100" dir="10800000" algn="r" rotWithShape="0">
                  <a:sysClr val="windowText" lastClr="000000">
                    <a:alpha val="50000"/>
                  </a:sysClr>
                </a:outerShdw>
              </a:effectLst>
              <a:latin typeface="Trebuchet MS" panose="020B0603020202020204"/>
              <a:ea typeface="+mn-ea"/>
              <a:cs typeface="+mn-cs"/>
            </a:rPr>
            <a:t>Start Time</a:t>
          </a:r>
          <a:endParaRPr lang="en-US" sz="1400" kern="1200" dirty="0">
            <a:solidFill>
              <a:sysClr val="windowText" lastClr="000000"/>
            </a:solidFill>
            <a:latin typeface="Trebuchet MS" panose="020B0603020202020204"/>
            <a:ea typeface="+mn-ea"/>
            <a:cs typeface="+mn-cs"/>
          </a:endParaRPr>
        </a:p>
        <a:p>
          <a:pPr marL="0" lvl="0" indent="0" algn="ctr" defTabSz="622300">
            <a:lnSpc>
              <a:spcPct val="90000"/>
            </a:lnSpc>
            <a:spcBef>
              <a:spcPct val="0"/>
            </a:spcBef>
            <a:spcAft>
              <a:spcPct val="35000"/>
            </a:spcAft>
            <a:buNone/>
          </a:pPr>
          <a:r>
            <a:rPr lang="en-US" sz="1400" kern="1200" dirty="0">
              <a:solidFill>
                <a:sysClr val="windowText" lastClr="000000"/>
              </a:solidFill>
              <a:latin typeface="Trebuchet MS" panose="020B0603020202020204"/>
              <a:ea typeface="+mn-ea"/>
              <a:cs typeface="+mn-cs"/>
            </a:rPr>
            <a:t>Application of product</a:t>
          </a:r>
        </a:p>
      </dsp:txBody>
      <dsp:txXfrm>
        <a:off x="22101" y="595448"/>
        <a:ext cx="1979030" cy="679952"/>
      </dsp:txXfrm>
    </dsp:sp>
    <dsp:sp modelId="{69B38A4B-81AA-43A9-A55A-366F3F069AA6}">
      <dsp:nvSpPr>
        <dsp:cNvPr id="0" name=""/>
        <dsp:cNvSpPr/>
      </dsp:nvSpPr>
      <dsp:spPr>
        <a:xfrm>
          <a:off x="2224419" y="684779"/>
          <a:ext cx="428523" cy="501291"/>
        </a:xfrm>
        <a:prstGeom prst="rightArrow">
          <a:avLst>
            <a:gd name="adj1" fmla="val 60000"/>
            <a:gd name="adj2" fmla="val 50000"/>
          </a:avLst>
        </a:prstGeom>
        <a:solidFill>
          <a:srgbClr val="7030A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Trebuchet MS" panose="020B0603020202020204"/>
            <a:ea typeface="+mn-ea"/>
            <a:cs typeface="+mn-cs"/>
          </a:endParaRPr>
        </a:p>
      </dsp:txBody>
      <dsp:txXfrm>
        <a:off x="2224419" y="785037"/>
        <a:ext cx="299966" cy="300775"/>
      </dsp:txXfrm>
    </dsp:sp>
    <dsp:sp modelId="{47D50B31-2D67-4BBF-A3B8-2C53BAAB9D57}">
      <dsp:nvSpPr>
        <dsp:cNvPr id="0" name=""/>
        <dsp:cNvSpPr/>
      </dsp:nvSpPr>
      <dsp:spPr>
        <a:xfrm>
          <a:off x="2830821" y="566259"/>
          <a:ext cx="2021338" cy="738330"/>
        </a:xfrm>
        <a:prstGeom prst="roundRect">
          <a:avLst>
            <a:gd name="adj" fmla="val 10000"/>
          </a:avLst>
        </a:prstGeom>
        <a:solidFill>
          <a:sysClr val="window" lastClr="FFFFFF">
            <a:lumMod val="85000"/>
          </a:sysClr>
        </a:solidFill>
        <a:ln w="19050" cap="rnd" cmpd="sng" algn="ctr">
          <a:solidFill>
            <a:sysClr val="windowText" lastClr="0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en-US" sz="1400" b="0" i="1" kern="1200" dirty="0">
              <a:solidFill>
                <a:srgbClr val="D95E00"/>
              </a:solidFill>
              <a:effectLst>
                <a:outerShdw blurRad="50800" dist="38100" dir="10800000" algn="r" rotWithShape="0">
                  <a:sysClr val="windowText" lastClr="000000">
                    <a:alpha val="50000"/>
                  </a:sysClr>
                </a:outerShdw>
              </a:effectLst>
              <a:latin typeface="Trebuchet MS" panose="020B0603020202020204"/>
              <a:ea typeface="+mn-ea"/>
              <a:cs typeface="+mn-cs"/>
            </a:rPr>
            <a:t>End Time</a:t>
          </a:r>
        </a:p>
        <a:p>
          <a:pPr marL="0" lvl="0" indent="0" algn="ctr" defTabSz="622300">
            <a:lnSpc>
              <a:spcPct val="90000"/>
            </a:lnSpc>
            <a:spcBef>
              <a:spcPct val="0"/>
            </a:spcBef>
            <a:spcAft>
              <a:spcPct val="35000"/>
            </a:spcAft>
            <a:buNone/>
          </a:pPr>
          <a:r>
            <a:rPr lang="en-US" sz="1400" kern="1200" dirty="0">
              <a:solidFill>
                <a:sysClr val="windowText" lastClr="000000"/>
              </a:solidFill>
              <a:latin typeface="Trebuchet MS" panose="020B0603020202020204"/>
              <a:ea typeface="+mn-ea"/>
              <a:cs typeface="+mn-cs"/>
            </a:rPr>
            <a:t>Drying has occurred</a:t>
          </a:r>
        </a:p>
      </dsp:txBody>
      <dsp:txXfrm>
        <a:off x="2852446" y="587884"/>
        <a:ext cx="1978088" cy="69508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Google Shape;40;g3a40d0cc244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 name="Google Shape;41;g3a40d0cc244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a16="http://schemas.microsoft.com/office/drawing/2014/main" id="{C79FC703-A7C0-445A-4F69-1D2A57D4C587}"/>
            </a:ext>
          </a:extLst>
        </p:cNvPr>
        <p:cNvGrpSpPr/>
        <p:nvPr/>
      </p:nvGrpSpPr>
      <p:grpSpPr>
        <a:xfrm>
          <a:off x="0" y="0"/>
          <a:ext cx="0" cy="0"/>
          <a:chOff x="0" y="0"/>
          <a:chExt cx="0" cy="0"/>
        </a:xfrm>
      </p:grpSpPr>
      <p:sp>
        <p:nvSpPr>
          <p:cNvPr id="75" name="Google Shape;75;g3a40d0cc244_0_35:notes">
            <a:extLst>
              <a:ext uri="{FF2B5EF4-FFF2-40B4-BE49-F238E27FC236}">
                <a16:creationId xmlns:a16="http://schemas.microsoft.com/office/drawing/2014/main" id="{898CC538-9E86-C861-2F0D-715988401E8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a40d0cc244_0_35:notes">
            <a:extLst>
              <a:ext uri="{FF2B5EF4-FFF2-40B4-BE49-F238E27FC236}">
                <a16:creationId xmlns:a16="http://schemas.microsoft.com/office/drawing/2014/main" id="{B7EAAE52-3FB1-204B-2729-13EE9B132F0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2968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a16="http://schemas.microsoft.com/office/drawing/2014/main" id="{885C5A06-48C0-E4DB-C857-8457C0AB04DE}"/>
            </a:ext>
          </a:extLst>
        </p:cNvPr>
        <p:cNvGrpSpPr/>
        <p:nvPr/>
      </p:nvGrpSpPr>
      <p:grpSpPr>
        <a:xfrm>
          <a:off x="0" y="0"/>
          <a:ext cx="0" cy="0"/>
          <a:chOff x="0" y="0"/>
          <a:chExt cx="0" cy="0"/>
        </a:xfrm>
      </p:grpSpPr>
      <p:sp>
        <p:nvSpPr>
          <p:cNvPr id="75" name="Google Shape;75;g3a40d0cc244_0_35:notes">
            <a:extLst>
              <a:ext uri="{FF2B5EF4-FFF2-40B4-BE49-F238E27FC236}">
                <a16:creationId xmlns:a16="http://schemas.microsoft.com/office/drawing/2014/main" id="{C0931136-C756-B658-8F27-093527102E1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a40d0cc244_0_35:notes">
            <a:extLst>
              <a:ext uri="{FF2B5EF4-FFF2-40B4-BE49-F238E27FC236}">
                <a16:creationId xmlns:a16="http://schemas.microsoft.com/office/drawing/2014/main" id="{C7F91C1C-0DC8-2E4C-EA53-D05A7AE7FED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9653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a16="http://schemas.microsoft.com/office/drawing/2014/main" id="{B69AA580-B737-D076-9F52-E608DC5EB465}"/>
            </a:ext>
          </a:extLst>
        </p:cNvPr>
        <p:cNvGrpSpPr/>
        <p:nvPr/>
      </p:nvGrpSpPr>
      <p:grpSpPr>
        <a:xfrm>
          <a:off x="0" y="0"/>
          <a:ext cx="0" cy="0"/>
          <a:chOff x="0" y="0"/>
          <a:chExt cx="0" cy="0"/>
        </a:xfrm>
      </p:grpSpPr>
      <p:sp>
        <p:nvSpPr>
          <p:cNvPr id="75" name="Google Shape;75;g3a40d0cc244_0_35:notes">
            <a:extLst>
              <a:ext uri="{FF2B5EF4-FFF2-40B4-BE49-F238E27FC236}">
                <a16:creationId xmlns:a16="http://schemas.microsoft.com/office/drawing/2014/main" id="{A12C46DB-B23C-FBB0-B79F-6F966375ABC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a40d0cc244_0_35:notes">
            <a:extLst>
              <a:ext uri="{FF2B5EF4-FFF2-40B4-BE49-F238E27FC236}">
                <a16:creationId xmlns:a16="http://schemas.microsoft.com/office/drawing/2014/main" id="{682D11EF-E44B-7598-EE74-67F7E492F2C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3348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a16="http://schemas.microsoft.com/office/drawing/2014/main" id="{36E4FC02-7998-ECDF-3946-9897B4A75253}"/>
            </a:ext>
          </a:extLst>
        </p:cNvPr>
        <p:cNvGrpSpPr/>
        <p:nvPr/>
      </p:nvGrpSpPr>
      <p:grpSpPr>
        <a:xfrm>
          <a:off x="0" y="0"/>
          <a:ext cx="0" cy="0"/>
          <a:chOff x="0" y="0"/>
          <a:chExt cx="0" cy="0"/>
        </a:xfrm>
      </p:grpSpPr>
      <p:sp>
        <p:nvSpPr>
          <p:cNvPr id="75" name="Google Shape;75;g3a40d0cc244_0_35:notes">
            <a:extLst>
              <a:ext uri="{FF2B5EF4-FFF2-40B4-BE49-F238E27FC236}">
                <a16:creationId xmlns:a16="http://schemas.microsoft.com/office/drawing/2014/main" id="{CC711B91-6012-1F3B-2495-ED2A6C6D673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a40d0cc244_0_35:notes">
            <a:extLst>
              <a:ext uri="{FF2B5EF4-FFF2-40B4-BE49-F238E27FC236}">
                <a16:creationId xmlns:a16="http://schemas.microsoft.com/office/drawing/2014/main" id="{C82BE810-0EBF-B1DB-7176-913499E3357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06603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a16="http://schemas.microsoft.com/office/drawing/2014/main" id="{1EA3D38B-ADD3-AE73-D738-A69F79BAE6E8}"/>
            </a:ext>
          </a:extLst>
        </p:cNvPr>
        <p:cNvGrpSpPr/>
        <p:nvPr/>
      </p:nvGrpSpPr>
      <p:grpSpPr>
        <a:xfrm>
          <a:off x="0" y="0"/>
          <a:ext cx="0" cy="0"/>
          <a:chOff x="0" y="0"/>
          <a:chExt cx="0" cy="0"/>
        </a:xfrm>
      </p:grpSpPr>
      <p:sp>
        <p:nvSpPr>
          <p:cNvPr id="75" name="Google Shape;75;g3a40d0cc244_0_35:notes">
            <a:extLst>
              <a:ext uri="{FF2B5EF4-FFF2-40B4-BE49-F238E27FC236}">
                <a16:creationId xmlns:a16="http://schemas.microsoft.com/office/drawing/2014/main" id="{429A2F85-E163-2B37-B2C6-0F6E14D71BF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a40d0cc244_0_35:notes">
            <a:extLst>
              <a:ext uri="{FF2B5EF4-FFF2-40B4-BE49-F238E27FC236}">
                <a16:creationId xmlns:a16="http://schemas.microsoft.com/office/drawing/2014/main" id="{E1E13888-5C49-0586-D6F1-424116FA59A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65998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a16="http://schemas.microsoft.com/office/drawing/2014/main" id="{0C5ADB8E-0E0F-DAA9-D406-81A74D0870D3}"/>
            </a:ext>
          </a:extLst>
        </p:cNvPr>
        <p:cNvGrpSpPr/>
        <p:nvPr/>
      </p:nvGrpSpPr>
      <p:grpSpPr>
        <a:xfrm>
          <a:off x="0" y="0"/>
          <a:ext cx="0" cy="0"/>
          <a:chOff x="0" y="0"/>
          <a:chExt cx="0" cy="0"/>
        </a:xfrm>
      </p:grpSpPr>
      <p:sp>
        <p:nvSpPr>
          <p:cNvPr id="75" name="Google Shape;75;g3a40d0cc244_0_35:notes">
            <a:extLst>
              <a:ext uri="{FF2B5EF4-FFF2-40B4-BE49-F238E27FC236}">
                <a16:creationId xmlns:a16="http://schemas.microsoft.com/office/drawing/2014/main" id="{949AA864-76D0-7453-63E9-668C5EFCF9A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a40d0cc244_0_35:notes">
            <a:extLst>
              <a:ext uri="{FF2B5EF4-FFF2-40B4-BE49-F238E27FC236}">
                <a16:creationId xmlns:a16="http://schemas.microsoft.com/office/drawing/2014/main" id="{863B6749-2AC9-B73D-3287-972F9E34256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22342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a16="http://schemas.microsoft.com/office/drawing/2014/main" id="{E505FDDA-C579-75CD-0012-7345ADDAFB2E}"/>
            </a:ext>
          </a:extLst>
        </p:cNvPr>
        <p:cNvGrpSpPr/>
        <p:nvPr/>
      </p:nvGrpSpPr>
      <p:grpSpPr>
        <a:xfrm>
          <a:off x="0" y="0"/>
          <a:ext cx="0" cy="0"/>
          <a:chOff x="0" y="0"/>
          <a:chExt cx="0" cy="0"/>
        </a:xfrm>
      </p:grpSpPr>
      <p:sp>
        <p:nvSpPr>
          <p:cNvPr id="75" name="Google Shape;75;g3a40d0cc244_0_35:notes">
            <a:extLst>
              <a:ext uri="{FF2B5EF4-FFF2-40B4-BE49-F238E27FC236}">
                <a16:creationId xmlns:a16="http://schemas.microsoft.com/office/drawing/2014/main" id="{34FB8563-FACC-6DC1-2D0A-399A4E174F4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a40d0cc244_0_35:notes">
            <a:extLst>
              <a:ext uri="{FF2B5EF4-FFF2-40B4-BE49-F238E27FC236}">
                <a16:creationId xmlns:a16="http://schemas.microsoft.com/office/drawing/2014/main" id="{741F59F9-0287-E422-1230-3FD4463CB6B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56752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a16="http://schemas.microsoft.com/office/drawing/2014/main" id="{5FAA8616-4BBC-9EBB-2B5B-30778826DE9D}"/>
            </a:ext>
          </a:extLst>
        </p:cNvPr>
        <p:cNvGrpSpPr/>
        <p:nvPr/>
      </p:nvGrpSpPr>
      <p:grpSpPr>
        <a:xfrm>
          <a:off x="0" y="0"/>
          <a:ext cx="0" cy="0"/>
          <a:chOff x="0" y="0"/>
          <a:chExt cx="0" cy="0"/>
        </a:xfrm>
      </p:grpSpPr>
      <p:sp>
        <p:nvSpPr>
          <p:cNvPr id="75" name="Google Shape;75;g3a40d0cc244_0_35:notes">
            <a:extLst>
              <a:ext uri="{FF2B5EF4-FFF2-40B4-BE49-F238E27FC236}">
                <a16:creationId xmlns:a16="http://schemas.microsoft.com/office/drawing/2014/main" id="{ACE3882D-AB36-C34D-4345-5BC9C0F6AC2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a40d0cc244_0_35:notes">
            <a:extLst>
              <a:ext uri="{FF2B5EF4-FFF2-40B4-BE49-F238E27FC236}">
                <a16:creationId xmlns:a16="http://schemas.microsoft.com/office/drawing/2014/main" id="{5DA6A800-6ADE-4E59-11C3-1A3C7A54265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987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a16="http://schemas.microsoft.com/office/drawing/2014/main" id="{57F55599-FBA3-1FC6-D425-BB0ED7252495}"/>
            </a:ext>
          </a:extLst>
        </p:cNvPr>
        <p:cNvGrpSpPr/>
        <p:nvPr/>
      </p:nvGrpSpPr>
      <p:grpSpPr>
        <a:xfrm>
          <a:off x="0" y="0"/>
          <a:ext cx="0" cy="0"/>
          <a:chOff x="0" y="0"/>
          <a:chExt cx="0" cy="0"/>
        </a:xfrm>
      </p:grpSpPr>
      <p:sp>
        <p:nvSpPr>
          <p:cNvPr id="75" name="Google Shape;75;g3a40d0cc244_0_35:notes">
            <a:extLst>
              <a:ext uri="{FF2B5EF4-FFF2-40B4-BE49-F238E27FC236}">
                <a16:creationId xmlns:a16="http://schemas.microsoft.com/office/drawing/2014/main" id="{DC0E0445-D9A1-0D08-3EFC-10702B90A57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a40d0cc244_0_35:notes">
            <a:extLst>
              <a:ext uri="{FF2B5EF4-FFF2-40B4-BE49-F238E27FC236}">
                <a16:creationId xmlns:a16="http://schemas.microsoft.com/office/drawing/2014/main" id="{71F44313-49F5-1A9E-4D9D-B745E1DE4D5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89706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a16="http://schemas.microsoft.com/office/drawing/2014/main" id="{F9B9A4B3-5D4D-1932-81D1-E7DA2E415DF4}"/>
            </a:ext>
          </a:extLst>
        </p:cNvPr>
        <p:cNvGrpSpPr/>
        <p:nvPr/>
      </p:nvGrpSpPr>
      <p:grpSpPr>
        <a:xfrm>
          <a:off x="0" y="0"/>
          <a:ext cx="0" cy="0"/>
          <a:chOff x="0" y="0"/>
          <a:chExt cx="0" cy="0"/>
        </a:xfrm>
      </p:grpSpPr>
      <p:sp>
        <p:nvSpPr>
          <p:cNvPr id="75" name="Google Shape;75;g3a40d0cc244_0_35:notes">
            <a:extLst>
              <a:ext uri="{FF2B5EF4-FFF2-40B4-BE49-F238E27FC236}">
                <a16:creationId xmlns:a16="http://schemas.microsoft.com/office/drawing/2014/main" id="{4CD36C94-6EA9-8717-7648-2922D321159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a40d0cc244_0_35:notes">
            <a:extLst>
              <a:ext uri="{FF2B5EF4-FFF2-40B4-BE49-F238E27FC236}">
                <a16:creationId xmlns:a16="http://schemas.microsoft.com/office/drawing/2014/main" id="{73A6419C-30E3-65D3-AC76-C4D28D43DA5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4967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3a40d0cc244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a40d0cc244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a16="http://schemas.microsoft.com/office/drawing/2014/main" id="{F27025DF-85B5-B91B-7A63-F2C58EE8FA90}"/>
            </a:ext>
          </a:extLst>
        </p:cNvPr>
        <p:cNvGrpSpPr/>
        <p:nvPr/>
      </p:nvGrpSpPr>
      <p:grpSpPr>
        <a:xfrm>
          <a:off x="0" y="0"/>
          <a:ext cx="0" cy="0"/>
          <a:chOff x="0" y="0"/>
          <a:chExt cx="0" cy="0"/>
        </a:xfrm>
      </p:grpSpPr>
      <p:sp>
        <p:nvSpPr>
          <p:cNvPr id="75" name="Google Shape;75;g3a40d0cc244_0_35:notes">
            <a:extLst>
              <a:ext uri="{FF2B5EF4-FFF2-40B4-BE49-F238E27FC236}">
                <a16:creationId xmlns:a16="http://schemas.microsoft.com/office/drawing/2014/main" id="{A38A03FA-7CB7-25E1-48BA-1BBE4400DDE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a40d0cc244_0_35:notes">
            <a:extLst>
              <a:ext uri="{FF2B5EF4-FFF2-40B4-BE49-F238E27FC236}">
                <a16:creationId xmlns:a16="http://schemas.microsoft.com/office/drawing/2014/main" id="{AF9210B5-C523-540E-DECE-B406CF3B47B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90263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a16="http://schemas.microsoft.com/office/drawing/2014/main" id="{39436332-D0AF-E3D1-AD77-CE2D22C5B1CE}"/>
            </a:ext>
          </a:extLst>
        </p:cNvPr>
        <p:cNvGrpSpPr/>
        <p:nvPr/>
      </p:nvGrpSpPr>
      <p:grpSpPr>
        <a:xfrm>
          <a:off x="0" y="0"/>
          <a:ext cx="0" cy="0"/>
          <a:chOff x="0" y="0"/>
          <a:chExt cx="0" cy="0"/>
        </a:xfrm>
      </p:grpSpPr>
      <p:sp>
        <p:nvSpPr>
          <p:cNvPr id="75" name="Google Shape;75;g3a40d0cc244_0_35:notes">
            <a:extLst>
              <a:ext uri="{FF2B5EF4-FFF2-40B4-BE49-F238E27FC236}">
                <a16:creationId xmlns:a16="http://schemas.microsoft.com/office/drawing/2014/main" id="{2E10CB91-0F56-9718-795C-9836655ABEF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a40d0cc244_0_35:notes">
            <a:extLst>
              <a:ext uri="{FF2B5EF4-FFF2-40B4-BE49-F238E27FC236}">
                <a16:creationId xmlns:a16="http://schemas.microsoft.com/office/drawing/2014/main" id="{9EF973B5-8592-48BF-F2A0-EDD4BE794BF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69159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a16="http://schemas.microsoft.com/office/drawing/2014/main" id="{CA5983BE-98DA-78D6-E473-85BC294B6075}"/>
            </a:ext>
          </a:extLst>
        </p:cNvPr>
        <p:cNvGrpSpPr/>
        <p:nvPr/>
      </p:nvGrpSpPr>
      <p:grpSpPr>
        <a:xfrm>
          <a:off x="0" y="0"/>
          <a:ext cx="0" cy="0"/>
          <a:chOff x="0" y="0"/>
          <a:chExt cx="0" cy="0"/>
        </a:xfrm>
      </p:grpSpPr>
      <p:sp>
        <p:nvSpPr>
          <p:cNvPr id="75" name="Google Shape;75;g3a40d0cc244_0_35:notes">
            <a:extLst>
              <a:ext uri="{FF2B5EF4-FFF2-40B4-BE49-F238E27FC236}">
                <a16:creationId xmlns:a16="http://schemas.microsoft.com/office/drawing/2014/main" id="{89B994C7-AF8D-5360-C42D-E514FA9678F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a40d0cc244_0_35:notes">
            <a:extLst>
              <a:ext uri="{FF2B5EF4-FFF2-40B4-BE49-F238E27FC236}">
                <a16:creationId xmlns:a16="http://schemas.microsoft.com/office/drawing/2014/main" id="{70850303-4CE2-C3DC-0CF0-C3EE6A69B09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66326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a16="http://schemas.microsoft.com/office/drawing/2014/main" id="{D2F1599E-0F3B-7954-3406-A31E6D09CAAC}"/>
            </a:ext>
          </a:extLst>
        </p:cNvPr>
        <p:cNvGrpSpPr/>
        <p:nvPr/>
      </p:nvGrpSpPr>
      <p:grpSpPr>
        <a:xfrm>
          <a:off x="0" y="0"/>
          <a:ext cx="0" cy="0"/>
          <a:chOff x="0" y="0"/>
          <a:chExt cx="0" cy="0"/>
        </a:xfrm>
      </p:grpSpPr>
      <p:sp>
        <p:nvSpPr>
          <p:cNvPr id="75" name="Google Shape;75;g3a40d0cc244_0_35:notes">
            <a:extLst>
              <a:ext uri="{FF2B5EF4-FFF2-40B4-BE49-F238E27FC236}">
                <a16:creationId xmlns:a16="http://schemas.microsoft.com/office/drawing/2014/main" id="{1D9B2FBD-57A5-8DAB-CBA6-3FD874E446E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a40d0cc244_0_35:notes">
            <a:extLst>
              <a:ext uri="{FF2B5EF4-FFF2-40B4-BE49-F238E27FC236}">
                <a16:creationId xmlns:a16="http://schemas.microsoft.com/office/drawing/2014/main" id="{37CBE7D8-E3D0-92D3-1CE1-EC349B40144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96169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a16="http://schemas.microsoft.com/office/drawing/2014/main" id="{4F08AC09-7D9A-3ED8-18EF-083C4E2D9C5E}"/>
            </a:ext>
          </a:extLst>
        </p:cNvPr>
        <p:cNvGrpSpPr/>
        <p:nvPr/>
      </p:nvGrpSpPr>
      <p:grpSpPr>
        <a:xfrm>
          <a:off x="0" y="0"/>
          <a:ext cx="0" cy="0"/>
          <a:chOff x="0" y="0"/>
          <a:chExt cx="0" cy="0"/>
        </a:xfrm>
      </p:grpSpPr>
      <p:sp>
        <p:nvSpPr>
          <p:cNvPr id="75" name="Google Shape;75;g3a40d0cc244_0_35:notes">
            <a:extLst>
              <a:ext uri="{FF2B5EF4-FFF2-40B4-BE49-F238E27FC236}">
                <a16:creationId xmlns:a16="http://schemas.microsoft.com/office/drawing/2014/main" id="{CA5D9AC2-285F-5E49-0976-66EB714AA82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a40d0cc244_0_35:notes">
            <a:extLst>
              <a:ext uri="{FF2B5EF4-FFF2-40B4-BE49-F238E27FC236}">
                <a16:creationId xmlns:a16="http://schemas.microsoft.com/office/drawing/2014/main" id="{AA0E956A-E599-6CC7-344A-4529833F646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1741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a16="http://schemas.microsoft.com/office/drawing/2014/main" id="{8A5BFF96-462B-41B6-753F-D0B4007BD8D7}"/>
            </a:ext>
          </a:extLst>
        </p:cNvPr>
        <p:cNvGrpSpPr/>
        <p:nvPr/>
      </p:nvGrpSpPr>
      <p:grpSpPr>
        <a:xfrm>
          <a:off x="0" y="0"/>
          <a:ext cx="0" cy="0"/>
          <a:chOff x="0" y="0"/>
          <a:chExt cx="0" cy="0"/>
        </a:xfrm>
      </p:grpSpPr>
      <p:sp>
        <p:nvSpPr>
          <p:cNvPr id="75" name="Google Shape;75;g3a40d0cc244_0_35:notes">
            <a:extLst>
              <a:ext uri="{FF2B5EF4-FFF2-40B4-BE49-F238E27FC236}">
                <a16:creationId xmlns:a16="http://schemas.microsoft.com/office/drawing/2014/main" id="{D2CD0112-D33C-AC6A-20D3-08A0D97258F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a40d0cc244_0_35:notes">
            <a:extLst>
              <a:ext uri="{FF2B5EF4-FFF2-40B4-BE49-F238E27FC236}">
                <a16:creationId xmlns:a16="http://schemas.microsoft.com/office/drawing/2014/main" id="{40B4BF8B-8F1A-FD75-BD5C-4A2C2B6C441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87763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a16="http://schemas.microsoft.com/office/drawing/2014/main" id="{3BE1AD09-DBDA-23C2-D76A-315435C5437A}"/>
            </a:ext>
          </a:extLst>
        </p:cNvPr>
        <p:cNvGrpSpPr/>
        <p:nvPr/>
      </p:nvGrpSpPr>
      <p:grpSpPr>
        <a:xfrm>
          <a:off x="0" y="0"/>
          <a:ext cx="0" cy="0"/>
          <a:chOff x="0" y="0"/>
          <a:chExt cx="0" cy="0"/>
        </a:xfrm>
      </p:grpSpPr>
      <p:sp>
        <p:nvSpPr>
          <p:cNvPr id="75" name="Google Shape;75;g3a40d0cc244_0_35:notes">
            <a:extLst>
              <a:ext uri="{FF2B5EF4-FFF2-40B4-BE49-F238E27FC236}">
                <a16:creationId xmlns:a16="http://schemas.microsoft.com/office/drawing/2014/main" id="{7A738FB8-5950-D76F-0BFD-D1BD43E0C23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a40d0cc244_0_35:notes">
            <a:extLst>
              <a:ext uri="{FF2B5EF4-FFF2-40B4-BE49-F238E27FC236}">
                <a16:creationId xmlns:a16="http://schemas.microsoft.com/office/drawing/2014/main" id="{B748312C-0AC7-ACBB-F5F7-2FB17CCB4CC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19500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a16="http://schemas.microsoft.com/office/drawing/2014/main" id="{780E9330-95D0-5661-9D39-0C174E12854C}"/>
            </a:ext>
          </a:extLst>
        </p:cNvPr>
        <p:cNvGrpSpPr/>
        <p:nvPr/>
      </p:nvGrpSpPr>
      <p:grpSpPr>
        <a:xfrm>
          <a:off x="0" y="0"/>
          <a:ext cx="0" cy="0"/>
          <a:chOff x="0" y="0"/>
          <a:chExt cx="0" cy="0"/>
        </a:xfrm>
      </p:grpSpPr>
      <p:sp>
        <p:nvSpPr>
          <p:cNvPr id="75" name="Google Shape;75;g3a40d0cc244_0_35:notes">
            <a:extLst>
              <a:ext uri="{FF2B5EF4-FFF2-40B4-BE49-F238E27FC236}">
                <a16:creationId xmlns:a16="http://schemas.microsoft.com/office/drawing/2014/main" id="{C3C72702-2B31-C757-C2A8-DE36609DAE8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a40d0cc244_0_35:notes">
            <a:extLst>
              <a:ext uri="{FF2B5EF4-FFF2-40B4-BE49-F238E27FC236}">
                <a16:creationId xmlns:a16="http://schemas.microsoft.com/office/drawing/2014/main" id="{B6646CC0-25E6-E733-6446-8DA23523FEC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20340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a16="http://schemas.microsoft.com/office/drawing/2014/main" id="{14920F3F-68A8-B8D7-B63B-DCB3E8D339DB}"/>
            </a:ext>
          </a:extLst>
        </p:cNvPr>
        <p:cNvGrpSpPr/>
        <p:nvPr/>
      </p:nvGrpSpPr>
      <p:grpSpPr>
        <a:xfrm>
          <a:off x="0" y="0"/>
          <a:ext cx="0" cy="0"/>
          <a:chOff x="0" y="0"/>
          <a:chExt cx="0" cy="0"/>
        </a:xfrm>
      </p:grpSpPr>
      <p:sp>
        <p:nvSpPr>
          <p:cNvPr id="75" name="Google Shape;75;g3a40d0cc244_0_35:notes">
            <a:extLst>
              <a:ext uri="{FF2B5EF4-FFF2-40B4-BE49-F238E27FC236}">
                <a16:creationId xmlns:a16="http://schemas.microsoft.com/office/drawing/2014/main" id="{743E96D6-CCC1-EF2A-2954-4C96E4067E1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a40d0cc244_0_35:notes">
            <a:extLst>
              <a:ext uri="{FF2B5EF4-FFF2-40B4-BE49-F238E27FC236}">
                <a16:creationId xmlns:a16="http://schemas.microsoft.com/office/drawing/2014/main" id="{29C9BC0D-C9AD-6930-9B71-1137B2E293E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82380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a16="http://schemas.microsoft.com/office/drawing/2014/main" id="{15CD500E-902F-F68C-506E-559FC3527432}"/>
            </a:ext>
          </a:extLst>
        </p:cNvPr>
        <p:cNvGrpSpPr/>
        <p:nvPr/>
      </p:nvGrpSpPr>
      <p:grpSpPr>
        <a:xfrm>
          <a:off x="0" y="0"/>
          <a:ext cx="0" cy="0"/>
          <a:chOff x="0" y="0"/>
          <a:chExt cx="0" cy="0"/>
        </a:xfrm>
      </p:grpSpPr>
      <p:sp>
        <p:nvSpPr>
          <p:cNvPr id="75" name="Google Shape;75;g3a40d0cc244_0_35:notes">
            <a:extLst>
              <a:ext uri="{FF2B5EF4-FFF2-40B4-BE49-F238E27FC236}">
                <a16:creationId xmlns:a16="http://schemas.microsoft.com/office/drawing/2014/main" id="{348249AC-0604-8E90-9911-F34D49128F6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a40d0cc244_0_35:notes">
            <a:extLst>
              <a:ext uri="{FF2B5EF4-FFF2-40B4-BE49-F238E27FC236}">
                <a16:creationId xmlns:a16="http://schemas.microsoft.com/office/drawing/2014/main" id="{3A97D67A-825E-C207-9C63-12B7B90BFE0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4112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a16="http://schemas.microsoft.com/office/drawing/2014/main" id="{474BE960-7AF1-A36F-3ECC-F168C28B4CC7}"/>
            </a:ext>
          </a:extLst>
        </p:cNvPr>
        <p:cNvGrpSpPr/>
        <p:nvPr/>
      </p:nvGrpSpPr>
      <p:grpSpPr>
        <a:xfrm>
          <a:off x="0" y="0"/>
          <a:ext cx="0" cy="0"/>
          <a:chOff x="0" y="0"/>
          <a:chExt cx="0" cy="0"/>
        </a:xfrm>
      </p:grpSpPr>
      <p:sp>
        <p:nvSpPr>
          <p:cNvPr id="75" name="Google Shape;75;g3a40d0cc244_0_35:notes">
            <a:extLst>
              <a:ext uri="{FF2B5EF4-FFF2-40B4-BE49-F238E27FC236}">
                <a16:creationId xmlns:a16="http://schemas.microsoft.com/office/drawing/2014/main" id="{048220D4-2FA1-99E7-F4F6-4BCA5E72951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a40d0cc244_0_35:notes">
            <a:extLst>
              <a:ext uri="{FF2B5EF4-FFF2-40B4-BE49-F238E27FC236}">
                <a16:creationId xmlns:a16="http://schemas.microsoft.com/office/drawing/2014/main" id="{2FCED3B4-D760-2A9F-7832-FAB84FAEB8C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33804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a16="http://schemas.microsoft.com/office/drawing/2014/main" id="{FC825725-5171-3969-A644-97A0AB66BA35}"/>
            </a:ext>
          </a:extLst>
        </p:cNvPr>
        <p:cNvGrpSpPr/>
        <p:nvPr/>
      </p:nvGrpSpPr>
      <p:grpSpPr>
        <a:xfrm>
          <a:off x="0" y="0"/>
          <a:ext cx="0" cy="0"/>
          <a:chOff x="0" y="0"/>
          <a:chExt cx="0" cy="0"/>
        </a:xfrm>
      </p:grpSpPr>
      <p:sp>
        <p:nvSpPr>
          <p:cNvPr id="75" name="Google Shape;75;g3a40d0cc244_0_35:notes">
            <a:extLst>
              <a:ext uri="{FF2B5EF4-FFF2-40B4-BE49-F238E27FC236}">
                <a16:creationId xmlns:a16="http://schemas.microsoft.com/office/drawing/2014/main" id="{295FFCC0-FFB6-202F-B3DF-7983497E639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a40d0cc244_0_35:notes">
            <a:extLst>
              <a:ext uri="{FF2B5EF4-FFF2-40B4-BE49-F238E27FC236}">
                <a16:creationId xmlns:a16="http://schemas.microsoft.com/office/drawing/2014/main" id="{F5E5F4E2-00F1-29E6-E052-4955DAD1D6D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84181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a16="http://schemas.microsoft.com/office/drawing/2014/main" id="{A753C4B0-BC05-C0E8-B42B-9929AAFF31B4}"/>
            </a:ext>
          </a:extLst>
        </p:cNvPr>
        <p:cNvGrpSpPr/>
        <p:nvPr/>
      </p:nvGrpSpPr>
      <p:grpSpPr>
        <a:xfrm>
          <a:off x="0" y="0"/>
          <a:ext cx="0" cy="0"/>
          <a:chOff x="0" y="0"/>
          <a:chExt cx="0" cy="0"/>
        </a:xfrm>
      </p:grpSpPr>
      <p:sp>
        <p:nvSpPr>
          <p:cNvPr id="75" name="Google Shape;75;g3a40d0cc244_0_35:notes">
            <a:extLst>
              <a:ext uri="{FF2B5EF4-FFF2-40B4-BE49-F238E27FC236}">
                <a16:creationId xmlns:a16="http://schemas.microsoft.com/office/drawing/2014/main" id="{A26D4C6B-30FE-C2A2-E7A7-4F34B9A3E26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a40d0cc244_0_35:notes">
            <a:extLst>
              <a:ext uri="{FF2B5EF4-FFF2-40B4-BE49-F238E27FC236}">
                <a16:creationId xmlns:a16="http://schemas.microsoft.com/office/drawing/2014/main" id="{11CC2B23-B6E4-1784-C780-9B3CC892A7A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4343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a16="http://schemas.microsoft.com/office/drawing/2014/main" id="{A3F6C00D-B483-0751-5883-6EA1577934C6}"/>
            </a:ext>
          </a:extLst>
        </p:cNvPr>
        <p:cNvGrpSpPr/>
        <p:nvPr/>
      </p:nvGrpSpPr>
      <p:grpSpPr>
        <a:xfrm>
          <a:off x="0" y="0"/>
          <a:ext cx="0" cy="0"/>
          <a:chOff x="0" y="0"/>
          <a:chExt cx="0" cy="0"/>
        </a:xfrm>
      </p:grpSpPr>
      <p:sp>
        <p:nvSpPr>
          <p:cNvPr id="75" name="Google Shape;75;g3a40d0cc244_0_35:notes">
            <a:extLst>
              <a:ext uri="{FF2B5EF4-FFF2-40B4-BE49-F238E27FC236}">
                <a16:creationId xmlns:a16="http://schemas.microsoft.com/office/drawing/2014/main" id="{DC2FB64B-98FB-8E75-3DB8-AC03E2C358D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a40d0cc244_0_35:notes">
            <a:extLst>
              <a:ext uri="{FF2B5EF4-FFF2-40B4-BE49-F238E27FC236}">
                <a16:creationId xmlns:a16="http://schemas.microsoft.com/office/drawing/2014/main" id="{36F06C5F-613D-04C9-71CB-0A51E4DCB9C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04517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a16="http://schemas.microsoft.com/office/drawing/2014/main" id="{2774065B-FA3C-2D0C-6000-5690A7854D78}"/>
            </a:ext>
          </a:extLst>
        </p:cNvPr>
        <p:cNvGrpSpPr/>
        <p:nvPr/>
      </p:nvGrpSpPr>
      <p:grpSpPr>
        <a:xfrm>
          <a:off x="0" y="0"/>
          <a:ext cx="0" cy="0"/>
          <a:chOff x="0" y="0"/>
          <a:chExt cx="0" cy="0"/>
        </a:xfrm>
      </p:grpSpPr>
      <p:sp>
        <p:nvSpPr>
          <p:cNvPr id="75" name="Google Shape;75;g3a40d0cc244_0_35:notes">
            <a:extLst>
              <a:ext uri="{FF2B5EF4-FFF2-40B4-BE49-F238E27FC236}">
                <a16:creationId xmlns:a16="http://schemas.microsoft.com/office/drawing/2014/main" id="{A05EB769-40FE-7C47-FAEB-18624CBEAAD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a40d0cc244_0_35:notes">
            <a:extLst>
              <a:ext uri="{FF2B5EF4-FFF2-40B4-BE49-F238E27FC236}">
                <a16:creationId xmlns:a16="http://schemas.microsoft.com/office/drawing/2014/main" id="{94103647-6DCF-0B2F-A52F-6E95119BF1C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89683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a16="http://schemas.microsoft.com/office/drawing/2014/main" id="{C0307D64-6E96-BEE4-D70C-18AE1962301A}"/>
            </a:ext>
          </a:extLst>
        </p:cNvPr>
        <p:cNvGrpSpPr/>
        <p:nvPr/>
      </p:nvGrpSpPr>
      <p:grpSpPr>
        <a:xfrm>
          <a:off x="0" y="0"/>
          <a:ext cx="0" cy="0"/>
          <a:chOff x="0" y="0"/>
          <a:chExt cx="0" cy="0"/>
        </a:xfrm>
      </p:grpSpPr>
      <p:sp>
        <p:nvSpPr>
          <p:cNvPr id="75" name="Google Shape;75;g3a40d0cc244_0_35:notes">
            <a:extLst>
              <a:ext uri="{FF2B5EF4-FFF2-40B4-BE49-F238E27FC236}">
                <a16:creationId xmlns:a16="http://schemas.microsoft.com/office/drawing/2014/main" id="{9B47442D-A1DC-7D00-E182-2B3E657B00E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a40d0cc244_0_35:notes">
            <a:extLst>
              <a:ext uri="{FF2B5EF4-FFF2-40B4-BE49-F238E27FC236}">
                <a16:creationId xmlns:a16="http://schemas.microsoft.com/office/drawing/2014/main" id="{1BF81F64-344C-ADFC-5009-E5766651CB4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29909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a16="http://schemas.microsoft.com/office/drawing/2014/main" id="{02B96E20-FC5A-D73B-9BD9-EBB5CE83AA56}"/>
            </a:ext>
          </a:extLst>
        </p:cNvPr>
        <p:cNvGrpSpPr/>
        <p:nvPr/>
      </p:nvGrpSpPr>
      <p:grpSpPr>
        <a:xfrm>
          <a:off x="0" y="0"/>
          <a:ext cx="0" cy="0"/>
          <a:chOff x="0" y="0"/>
          <a:chExt cx="0" cy="0"/>
        </a:xfrm>
      </p:grpSpPr>
      <p:sp>
        <p:nvSpPr>
          <p:cNvPr id="75" name="Google Shape;75;g3a40d0cc244_0_35:notes">
            <a:extLst>
              <a:ext uri="{FF2B5EF4-FFF2-40B4-BE49-F238E27FC236}">
                <a16:creationId xmlns:a16="http://schemas.microsoft.com/office/drawing/2014/main" id="{D88F2DA1-A183-448C-6ECD-3032C147890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a40d0cc244_0_35:notes">
            <a:extLst>
              <a:ext uri="{FF2B5EF4-FFF2-40B4-BE49-F238E27FC236}">
                <a16:creationId xmlns:a16="http://schemas.microsoft.com/office/drawing/2014/main" id="{DA49E40D-9E51-F2FC-780B-7F547690179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32483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a16="http://schemas.microsoft.com/office/drawing/2014/main" id="{866B65B3-6DFB-1C1B-0773-F8B477906AD6}"/>
            </a:ext>
          </a:extLst>
        </p:cNvPr>
        <p:cNvGrpSpPr/>
        <p:nvPr/>
      </p:nvGrpSpPr>
      <p:grpSpPr>
        <a:xfrm>
          <a:off x="0" y="0"/>
          <a:ext cx="0" cy="0"/>
          <a:chOff x="0" y="0"/>
          <a:chExt cx="0" cy="0"/>
        </a:xfrm>
      </p:grpSpPr>
      <p:sp>
        <p:nvSpPr>
          <p:cNvPr id="75" name="Google Shape;75;g3a40d0cc244_0_35:notes">
            <a:extLst>
              <a:ext uri="{FF2B5EF4-FFF2-40B4-BE49-F238E27FC236}">
                <a16:creationId xmlns:a16="http://schemas.microsoft.com/office/drawing/2014/main" id="{F062B693-6762-DAB8-2B88-CABAB44474D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a40d0cc244_0_35:notes">
            <a:extLst>
              <a:ext uri="{FF2B5EF4-FFF2-40B4-BE49-F238E27FC236}">
                <a16:creationId xmlns:a16="http://schemas.microsoft.com/office/drawing/2014/main" id="{E88A8E5C-DCA4-925B-4CFE-F10F14237F9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8157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a16="http://schemas.microsoft.com/office/drawing/2014/main" id="{F76BE4BE-101E-CFE3-8E17-69B3228915C9}"/>
            </a:ext>
          </a:extLst>
        </p:cNvPr>
        <p:cNvGrpSpPr/>
        <p:nvPr/>
      </p:nvGrpSpPr>
      <p:grpSpPr>
        <a:xfrm>
          <a:off x="0" y="0"/>
          <a:ext cx="0" cy="0"/>
          <a:chOff x="0" y="0"/>
          <a:chExt cx="0" cy="0"/>
        </a:xfrm>
      </p:grpSpPr>
      <p:sp>
        <p:nvSpPr>
          <p:cNvPr id="75" name="Google Shape;75;g3a40d0cc244_0_35:notes">
            <a:extLst>
              <a:ext uri="{FF2B5EF4-FFF2-40B4-BE49-F238E27FC236}">
                <a16:creationId xmlns:a16="http://schemas.microsoft.com/office/drawing/2014/main" id="{46AD5D9F-FD80-FDB0-6E4F-671A32D1B57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a40d0cc244_0_35:notes">
            <a:extLst>
              <a:ext uri="{FF2B5EF4-FFF2-40B4-BE49-F238E27FC236}">
                <a16:creationId xmlns:a16="http://schemas.microsoft.com/office/drawing/2014/main" id="{41112294-649A-A000-8EA6-25E4750E0E9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90467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a16="http://schemas.microsoft.com/office/drawing/2014/main" id="{9A376572-BC29-82C7-FCB9-7F0EFF366F4E}"/>
            </a:ext>
          </a:extLst>
        </p:cNvPr>
        <p:cNvGrpSpPr/>
        <p:nvPr/>
      </p:nvGrpSpPr>
      <p:grpSpPr>
        <a:xfrm>
          <a:off x="0" y="0"/>
          <a:ext cx="0" cy="0"/>
          <a:chOff x="0" y="0"/>
          <a:chExt cx="0" cy="0"/>
        </a:xfrm>
      </p:grpSpPr>
      <p:sp>
        <p:nvSpPr>
          <p:cNvPr id="75" name="Google Shape;75;g3a40d0cc244_0_35:notes">
            <a:extLst>
              <a:ext uri="{FF2B5EF4-FFF2-40B4-BE49-F238E27FC236}">
                <a16:creationId xmlns:a16="http://schemas.microsoft.com/office/drawing/2014/main" id="{93BD3B33-50B4-926A-539E-2212F32AD8F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a40d0cc244_0_35:notes">
            <a:extLst>
              <a:ext uri="{FF2B5EF4-FFF2-40B4-BE49-F238E27FC236}">
                <a16:creationId xmlns:a16="http://schemas.microsoft.com/office/drawing/2014/main" id="{115E217F-0F70-824A-D1EA-F90053C85EA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24192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a16="http://schemas.microsoft.com/office/drawing/2014/main" id="{C6D7824D-C4A0-E1D8-6CA6-6E49EC2EB1D9}"/>
            </a:ext>
          </a:extLst>
        </p:cNvPr>
        <p:cNvGrpSpPr/>
        <p:nvPr/>
      </p:nvGrpSpPr>
      <p:grpSpPr>
        <a:xfrm>
          <a:off x="0" y="0"/>
          <a:ext cx="0" cy="0"/>
          <a:chOff x="0" y="0"/>
          <a:chExt cx="0" cy="0"/>
        </a:xfrm>
      </p:grpSpPr>
      <p:sp>
        <p:nvSpPr>
          <p:cNvPr id="75" name="Google Shape;75;g3a40d0cc244_0_35:notes">
            <a:extLst>
              <a:ext uri="{FF2B5EF4-FFF2-40B4-BE49-F238E27FC236}">
                <a16:creationId xmlns:a16="http://schemas.microsoft.com/office/drawing/2014/main" id="{580F97D7-30A8-F2E5-5514-1BF4DF4EC44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a40d0cc244_0_35:notes">
            <a:extLst>
              <a:ext uri="{FF2B5EF4-FFF2-40B4-BE49-F238E27FC236}">
                <a16:creationId xmlns:a16="http://schemas.microsoft.com/office/drawing/2014/main" id="{9A31FE04-012C-59F2-B006-D81D2B918F0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6026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a16="http://schemas.microsoft.com/office/drawing/2014/main" id="{0C86C278-2A89-9B49-0562-8B43C1CA8970}"/>
            </a:ext>
          </a:extLst>
        </p:cNvPr>
        <p:cNvGrpSpPr/>
        <p:nvPr/>
      </p:nvGrpSpPr>
      <p:grpSpPr>
        <a:xfrm>
          <a:off x="0" y="0"/>
          <a:ext cx="0" cy="0"/>
          <a:chOff x="0" y="0"/>
          <a:chExt cx="0" cy="0"/>
        </a:xfrm>
      </p:grpSpPr>
      <p:sp>
        <p:nvSpPr>
          <p:cNvPr id="75" name="Google Shape;75;g3a40d0cc244_0_35:notes">
            <a:extLst>
              <a:ext uri="{FF2B5EF4-FFF2-40B4-BE49-F238E27FC236}">
                <a16:creationId xmlns:a16="http://schemas.microsoft.com/office/drawing/2014/main" id="{8BE47717-32AB-CCD8-130C-664AA7C401C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a40d0cc244_0_35:notes">
            <a:extLst>
              <a:ext uri="{FF2B5EF4-FFF2-40B4-BE49-F238E27FC236}">
                <a16:creationId xmlns:a16="http://schemas.microsoft.com/office/drawing/2014/main" id="{A67DE5B1-F977-6098-7571-61855F5EA6A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32367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a16="http://schemas.microsoft.com/office/drawing/2014/main" id="{7867A0E2-ED71-6AD3-41EA-ECB09608ACBA}"/>
            </a:ext>
          </a:extLst>
        </p:cNvPr>
        <p:cNvGrpSpPr/>
        <p:nvPr/>
      </p:nvGrpSpPr>
      <p:grpSpPr>
        <a:xfrm>
          <a:off x="0" y="0"/>
          <a:ext cx="0" cy="0"/>
          <a:chOff x="0" y="0"/>
          <a:chExt cx="0" cy="0"/>
        </a:xfrm>
      </p:grpSpPr>
      <p:sp>
        <p:nvSpPr>
          <p:cNvPr id="75" name="Google Shape;75;g3a40d0cc244_0_35:notes">
            <a:extLst>
              <a:ext uri="{FF2B5EF4-FFF2-40B4-BE49-F238E27FC236}">
                <a16:creationId xmlns:a16="http://schemas.microsoft.com/office/drawing/2014/main" id="{B91E9D52-76B3-180A-FF80-7AEE898AF80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a40d0cc244_0_35:notes">
            <a:extLst>
              <a:ext uri="{FF2B5EF4-FFF2-40B4-BE49-F238E27FC236}">
                <a16:creationId xmlns:a16="http://schemas.microsoft.com/office/drawing/2014/main" id="{6D1AD27A-2A11-8638-33B7-B4DE213D706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28322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a16="http://schemas.microsoft.com/office/drawing/2014/main" id="{309306E1-0CD0-7CBD-9F29-CD88C0903370}"/>
            </a:ext>
          </a:extLst>
        </p:cNvPr>
        <p:cNvGrpSpPr/>
        <p:nvPr/>
      </p:nvGrpSpPr>
      <p:grpSpPr>
        <a:xfrm>
          <a:off x="0" y="0"/>
          <a:ext cx="0" cy="0"/>
          <a:chOff x="0" y="0"/>
          <a:chExt cx="0" cy="0"/>
        </a:xfrm>
      </p:grpSpPr>
      <p:sp>
        <p:nvSpPr>
          <p:cNvPr id="75" name="Google Shape;75;g3a40d0cc244_0_35:notes">
            <a:extLst>
              <a:ext uri="{FF2B5EF4-FFF2-40B4-BE49-F238E27FC236}">
                <a16:creationId xmlns:a16="http://schemas.microsoft.com/office/drawing/2014/main" id="{C77922CF-4F78-792B-4151-E26E44675A7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a40d0cc244_0_35:notes">
            <a:extLst>
              <a:ext uri="{FF2B5EF4-FFF2-40B4-BE49-F238E27FC236}">
                <a16:creationId xmlns:a16="http://schemas.microsoft.com/office/drawing/2014/main" id="{53C45049-C4B4-188D-B5DA-8001BFFC92A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58717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a16="http://schemas.microsoft.com/office/drawing/2014/main" id="{FC7338E7-5775-D251-7677-C9BDDB771C24}"/>
            </a:ext>
          </a:extLst>
        </p:cNvPr>
        <p:cNvGrpSpPr/>
        <p:nvPr/>
      </p:nvGrpSpPr>
      <p:grpSpPr>
        <a:xfrm>
          <a:off x="0" y="0"/>
          <a:ext cx="0" cy="0"/>
          <a:chOff x="0" y="0"/>
          <a:chExt cx="0" cy="0"/>
        </a:xfrm>
      </p:grpSpPr>
      <p:sp>
        <p:nvSpPr>
          <p:cNvPr id="75" name="Google Shape;75;g3a40d0cc244_0_35:notes">
            <a:extLst>
              <a:ext uri="{FF2B5EF4-FFF2-40B4-BE49-F238E27FC236}">
                <a16:creationId xmlns:a16="http://schemas.microsoft.com/office/drawing/2014/main" id="{26FA494C-4155-72A8-ED8C-C6E027074F0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a40d0cc244_0_35:notes">
            <a:extLst>
              <a:ext uri="{FF2B5EF4-FFF2-40B4-BE49-F238E27FC236}">
                <a16:creationId xmlns:a16="http://schemas.microsoft.com/office/drawing/2014/main" id="{F93C9520-B025-8C87-3253-C604808B958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5757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a16="http://schemas.microsoft.com/office/drawing/2014/main" id="{12E5D658-2662-1335-8C08-A21341251AA7}"/>
            </a:ext>
          </a:extLst>
        </p:cNvPr>
        <p:cNvGrpSpPr/>
        <p:nvPr/>
      </p:nvGrpSpPr>
      <p:grpSpPr>
        <a:xfrm>
          <a:off x="0" y="0"/>
          <a:ext cx="0" cy="0"/>
          <a:chOff x="0" y="0"/>
          <a:chExt cx="0" cy="0"/>
        </a:xfrm>
      </p:grpSpPr>
      <p:sp>
        <p:nvSpPr>
          <p:cNvPr id="75" name="Google Shape;75;g3a40d0cc244_0_35:notes">
            <a:extLst>
              <a:ext uri="{FF2B5EF4-FFF2-40B4-BE49-F238E27FC236}">
                <a16:creationId xmlns:a16="http://schemas.microsoft.com/office/drawing/2014/main" id="{A14B502E-22E7-6814-CD2B-29139100978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a40d0cc244_0_35:notes">
            <a:extLst>
              <a:ext uri="{FF2B5EF4-FFF2-40B4-BE49-F238E27FC236}">
                <a16:creationId xmlns:a16="http://schemas.microsoft.com/office/drawing/2014/main" id="{3BFA6FDA-232C-7497-5FF4-2020034E6DE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64718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a16="http://schemas.microsoft.com/office/drawing/2014/main" id="{662D342D-0C3A-B778-075C-27BDB1B750BD}"/>
            </a:ext>
          </a:extLst>
        </p:cNvPr>
        <p:cNvGrpSpPr/>
        <p:nvPr/>
      </p:nvGrpSpPr>
      <p:grpSpPr>
        <a:xfrm>
          <a:off x="0" y="0"/>
          <a:ext cx="0" cy="0"/>
          <a:chOff x="0" y="0"/>
          <a:chExt cx="0" cy="0"/>
        </a:xfrm>
      </p:grpSpPr>
      <p:sp>
        <p:nvSpPr>
          <p:cNvPr id="75" name="Google Shape;75;g3a40d0cc244_0_35:notes">
            <a:extLst>
              <a:ext uri="{FF2B5EF4-FFF2-40B4-BE49-F238E27FC236}">
                <a16:creationId xmlns:a16="http://schemas.microsoft.com/office/drawing/2014/main" id="{203F5096-77B3-717C-2B0F-3D547D4BE11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a40d0cc244_0_35:notes">
            <a:extLst>
              <a:ext uri="{FF2B5EF4-FFF2-40B4-BE49-F238E27FC236}">
                <a16:creationId xmlns:a16="http://schemas.microsoft.com/office/drawing/2014/main" id="{8DC70AF1-3154-C7A6-5484-78477C9444F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04910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a16="http://schemas.microsoft.com/office/drawing/2014/main" id="{D622201F-CE1C-8D3F-FC10-DCD6FEC11457}"/>
            </a:ext>
          </a:extLst>
        </p:cNvPr>
        <p:cNvGrpSpPr/>
        <p:nvPr/>
      </p:nvGrpSpPr>
      <p:grpSpPr>
        <a:xfrm>
          <a:off x="0" y="0"/>
          <a:ext cx="0" cy="0"/>
          <a:chOff x="0" y="0"/>
          <a:chExt cx="0" cy="0"/>
        </a:xfrm>
      </p:grpSpPr>
      <p:sp>
        <p:nvSpPr>
          <p:cNvPr id="75" name="Google Shape;75;g3a40d0cc244_0_35:notes">
            <a:extLst>
              <a:ext uri="{FF2B5EF4-FFF2-40B4-BE49-F238E27FC236}">
                <a16:creationId xmlns:a16="http://schemas.microsoft.com/office/drawing/2014/main" id="{6F1658B4-41A3-1AFA-44E8-7E67C3B62E7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a40d0cc244_0_35:notes">
            <a:extLst>
              <a:ext uri="{FF2B5EF4-FFF2-40B4-BE49-F238E27FC236}">
                <a16:creationId xmlns:a16="http://schemas.microsoft.com/office/drawing/2014/main" id="{41B8F588-3F30-C183-E293-5597124D4E0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76947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a16="http://schemas.microsoft.com/office/drawing/2014/main" id="{6C7EA89C-06EB-CD9F-6F2F-EE2336AD3A21}"/>
            </a:ext>
          </a:extLst>
        </p:cNvPr>
        <p:cNvGrpSpPr/>
        <p:nvPr/>
      </p:nvGrpSpPr>
      <p:grpSpPr>
        <a:xfrm>
          <a:off x="0" y="0"/>
          <a:ext cx="0" cy="0"/>
          <a:chOff x="0" y="0"/>
          <a:chExt cx="0" cy="0"/>
        </a:xfrm>
      </p:grpSpPr>
      <p:sp>
        <p:nvSpPr>
          <p:cNvPr id="75" name="Google Shape;75;g3a40d0cc244_0_35:notes">
            <a:extLst>
              <a:ext uri="{FF2B5EF4-FFF2-40B4-BE49-F238E27FC236}">
                <a16:creationId xmlns:a16="http://schemas.microsoft.com/office/drawing/2014/main" id="{8DFBA5DD-FD02-8049-3052-37A6A7D3951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a40d0cc244_0_35:notes">
            <a:extLst>
              <a:ext uri="{FF2B5EF4-FFF2-40B4-BE49-F238E27FC236}">
                <a16:creationId xmlns:a16="http://schemas.microsoft.com/office/drawing/2014/main" id="{B743BD5A-91B2-D9CE-DE31-63DE7AA4186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44764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a16="http://schemas.microsoft.com/office/drawing/2014/main" id="{E6F91C42-2FFA-C98B-70A6-187AE62FE99C}"/>
            </a:ext>
          </a:extLst>
        </p:cNvPr>
        <p:cNvGrpSpPr/>
        <p:nvPr/>
      </p:nvGrpSpPr>
      <p:grpSpPr>
        <a:xfrm>
          <a:off x="0" y="0"/>
          <a:ext cx="0" cy="0"/>
          <a:chOff x="0" y="0"/>
          <a:chExt cx="0" cy="0"/>
        </a:xfrm>
      </p:grpSpPr>
      <p:sp>
        <p:nvSpPr>
          <p:cNvPr id="75" name="Google Shape;75;g3a40d0cc244_0_35:notes">
            <a:extLst>
              <a:ext uri="{FF2B5EF4-FFF2-40B4-BE49-F238E27FC236}">
                <a16:creationId xmlns:a16="http://schemas.microsoft.com/office/drawing/2014/main" id="{BEF3AD43-BBD7-9CF8-F862-6723E1252F1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a40d0cc244_0_35:notes">
            <a:extLst>
              <a:ext uri="{FF2B5EF4-FFF2-40B4-BE49-F238E27FC236}">
                <a16:creationId xmlns:a16="http://schemas.microsoft.com/office/drawing/2014/main" id="{E769BFAF-5A8A-723C-45E4-E952D61E6C9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79375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a16="http://schemas.microsoft.com/office/drawing/2014/main" id="{02D093C2-CAC8-5C05-DC3A-5D241E4D42B1}"/>
            </a:ext>
          </a:extLst>
        </p:cNvPr>
        <p:cNvGrpSpPr/>
        <p:nvPr/>
      </p:nvGrpSpPr>
      <p:grpSpPr>
        <a:xfrm>
          <a:off x="0" y="0"/>
          <a:ext cx="0" cy="0"/>
          <a:chOff x="0" y="0"/>
          <a:chExt cx="0" cy="0"/>
        </a:xfrm>
      </p:grpSpPr>
      <p:sp>
        <p:nvSpPr>
          <p:cNvPr id="75" name="Google Shape;75;g3a40d0cc244_0_35:notes">
            <a:extLst>
              <a:ext uri="{FF2B5EF4-FFF2-40B4-BE49-F238E27FC236}">
                <a16:creationId xmlns:a16="http://schemas.microsoft.com/office/drawing/2014/main" id="{3D33630D-037C-766C-ECF8-3A9EF789A35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a40d0cc244_0_35:notes">
            <a:extLst>
              <a:ext uri="{FF2B5EF4-FFF2-40B4-BE49-F238E27FC236}">
                <a16:creationId xmlns:a16="http://schemas.microsoft.com/office/drawing/2014/main" id="{943020DA-A13E-0030-8D5F-F5946EB046F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79663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a16="http://schemas.microsoft.com/office/drawing/2014/main" id="{CA3319DA-2967-D104-752A-D6A30F2146A1}"/>
            </a:ext>
          </a:extLst>
        </p:cNvPr>
        <p:cNvGrpSpPr/>
        <p:nvPr/>
      </p:nvGrpSpPr>
      <p:grpSpPr>
        <a:xfrm>
          <a:off x="0" y="0"/>
          <a:ext cx="0" cy="0"/>
          <a:chOff x="0" y="0"/>
          <a:chExt cx="0" cy="0"/>
        </a:xfrm>
      </p:grpSpPr>
      <p:sp>
        <p:nvSpPr>
          <p:cNvPr id="75" name="Google Shape;75;g3a40d0cc244_0_35:notes">
            <a:extLst>
              <a:ext uri="{FF2B5EF4-FFF2-40B4-BE49-F238E27FC236}">
                <a16:creationId xmlns:a16="http://schemas.microsoft.com/office/drawing/2014/main" id="{80282223-0AF9-D69B-8FE1-1EAB305BC13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a40d0cc244_0_35:notes">
            <a:extLst>
              <a:ext uri="{FF2B5EF4-FFF2-40B4-BE49-F238E27FC236}">
                <a16:creationId xmlns:a16="http://schemas.microsoft.com/office/drawing/2014/main" id="{ACF2F3A9-221F-4878-606B-C0A2F500DE3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5350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a16="http://schemas.microsoft.com/office/drawing/2014/main" id="{78DB4B95-608B-5974-5BA4-3B723B5A0F4D}"/>
            </a:ext>
          </a:extLst>
        </p:cNvPr>
        <p:cNvGrpSpPr/>
        <p:nvPr/>
      </p:nvGrpSpPr>
      <p:grpSpPr>
        <a:xfrm>
          <a:off x="0" y="0"/>
          <a:ext cx="0" cy="0"/>
          <a:chOff x="0" y="0"/>
          <a:chExt cx="0" cy="0"/>
        </a:xfrm>
      </p:grpSpPr>
      <p:sp>
        <p:nvSpPr>
          <p:cNvPr id="75" name="Google Shape;75;g3a40d0cc244_0_35:notes">
            <a:extLst>
              <a:ext uri="{FF2B5EF4-FFF2-40B4-BE49-F238E27FC236}">
                <a16:creationId xmlns:a16="http://schemas.microsoft.com/office/drawing/2014/main" id="{658219DB-4F40-5D33-AB80-146060AA163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a40d0cc244_0_35:notes">
            <a:extLst>
              <a:ext uri="{FF2B5EF4-FFF2-40B4-BE49-F238E27FC236}">
                <a16:creationId xmlns:a16="http://schemas.microsoft.com/office/drawing/2014/main" id="{58DAEB63-2515-4598-6873-3D00365B1BA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11339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a16="http://schemas.microsoft.com/office/drawing/2014/main" id="{47F1CBE2-F5F3-9DD3-2C14-25B2FFE62488}"/>
            </a:ext>
          </a:extLst>
        </p:cNvPr>
        <p:cNvGrpSpPr/>
        <p:nvPr/>
      </p:nvGrpSpPr>
      <p:grpSpPr>
        <a:xfrm>
          <a:off x="0" y="0"/>
          <a:ext cx="0" cy="0"/>
          <a:chOff x="0" y="0"/>
          <a:chExt cx="0" cy="0"/>
        </a:xfrm>
      </p:grpSpPr>
      <p:sp>
        <p:nvSpPr>
          <p:cNvPr id="75" name="Google Shape;75;g3a40d0cc244_0_35:notes">
            <a:extLst>
              <a:ext uri="{FF2B5EF4-FFF2-40B4-BE49-F238E27FC236}">
                <a16:creationId xmlns:a16="http://schemas.microsoft.com/office/drawing/2014/main" id="{20EDFACC-E6AB-3C4B-470D-FBAEC252F7F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a40d0cc244_0_35:notes">
            <a:extLst>
              <a:ext uri="{FF2B5EF4-FFF2-40B4-BE49-F238E27FC236}">
                <a16:creationId xmlns:a16="http://schemas.microsoft.com/office/drawing/2014/main" id="{608B07C7-2534-532B-82BB-714BEEBA351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08404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a16="http://schemas.microsoft.com/office/drawing/2014/main" id="{0563FE43-EE99-63EA-4C08-CF32E812E794}"/>
            </a:ext>
          </a:extLst>
        </p:cNvPr>
        <p:cNvGrpSpPr/>
        <p:nvPr/>
      </p:nvGrpSpPr>
      <p:grpSpPr>
        <a:xfrm>
          <a:off x="0" y="0"/>
          <a:ext cx="0" cy="0"/>
          <a:chOff x="0" y="0"/>
          <a:chExt cx="0" cy="0"/>
        </a:xfrm>
      </p:grpSpPr>
      <p:sp>
        <p:nvSpPr>
          <p:cNvPr id="75" name="Google Shape;75;g3a40d0cc244_0_35:notes">
            <a:extLst>
              <a:ext uri="{FF2B5EF4-FFF2-40B4-BE49-F238E27FC236}">
                <a16:creationId xmlns:a16="http://schemas.microsoft.com/office/drawing/2014/main" id="{6B954DD8-FAED-63F6-D695-1097F549C74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a40d0cc244_0_35:notes">
            <a:extLst>
              <a:ext uri="{FF2B5EF4-FFF2-40B4-BE49-F238E27FC236}">
                <a16:creationId xmlns:a16="http://schemas.microsoft.com/office/drawing/2014/main" id="{33695F69-EA3E-8524-D381-734D2E4C940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70297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a16="http://schemas.microsoft.com/office/drawing/2014/main" id="{F7775813-647F-1980-0D08-3E50D1A1D645}"/>
            </a:ext>
          </a:extLst>
        </p:cNvPr>
        <p:cNvGrpSpPr/>
        <p:nvPr/>
      </p:nvGrpSpPr>
      <p:grpSpPr>
        <a:xfrm>
          <a:off x="0" y="0"/>
          <a:ext cx="0" cy="0"/>
          <a:chOff x="0" y="0"/>
          <a:chExt cx="0" cy="0"/>
        </a:xfrm>
      </p:grpSpPr>
      <p:sp>
        <p:nvSpPr>
          <p:cNvPr id="75" name="Google Shape;75;g3a40d0cc244_0_35:notes">
            <a:extLst>
              <a:ext uri="{FF2B5EF4-FFF2-40B4-BE49-F238E27FC236}">
                <a16:creationId xmlns:a16="http://schemas.microsoft.com/office/drawing/2014/main" id="{1EDBD0FD-BC26-EAC2-1D31-869817289D1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a40d0cc244_0_35:notes">
            <a:extLst>
              <a:ext uri="{FF2B5EF4-FFF2-40B4-BE49-F238E27FC236}">
                <a16:creationId xmlns:a16="http://schemas.microsoft.com/office/drawing/2014/main" id="{76288BF7-E0D5-4A31-7FE2-7A24677210B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30743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a16="http://schemas.microsoft.com/office/drawing/2014/main" id="{01F999D5-03D1-2EF4-EEE6-CF0F909FCFC3}"/>
            </a:ext>
          </a:extLst>
        </p:cNvPr>
        <p:cNvGrpSpPr/>
        <p:nvPr/>
      </p:nvGrpSpPr>
      <p:grpSpPr>
        <a:xfrm>
          <a:off x="0" y="0"/>
          <a:ext cx="0" cy="0"/>
          <a:chOff x="0" y="0"/>
          <a:chExt cx="0" cy="0"/>
        </a:xfrm>
      </p:grpSpPr>
      <p:sp>
        <p:nvSpPr>
          <p:cNvPr id="75" name="Google Shape;75;g3a40d0cc244_0_35:notes">
            <a:extLst>
              <a:ext uri="{FF2B5EF4-FFF2-40B4-BE49-F238E27FC236}">
                <a16:creationId xmlns:a16="http://schemas.microsoft.com/office/drawing/2014/main" id="{B95F2D17-67DA-607B-B6D8-E24C4EE308D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a40d0cc244_0_35:notes">
            <a:extLst>
              <a:ext uri="{FF2B5EF4-FFF2-40B4-BE49-F238E27FC236}">
                <a16:creationId xmlns:a16="http://schemas.microsoft.com/office/drawing/2014/main" id="{CFA844E4-FA28-56C9-051A-0E99F77813E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37239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a16="http://schemas.microsoft.com/office/drawing/2014/main" id="{612DC8B3-FE9B-6BEE-C457-D475F8891857}"/>
            </a:ext>
          </a:extLst>
        </p:cNvPr>
        <p:cNvGrpSpPr/>
        <p:nvPr/>
      </p:nvGrpSpPr>
      <p:grpSpPr>
        <a:xfrm>
          <a:off x="0" y="0"/>
          <a:ext cx="0" cy="0"/>
          <a:chOff x="0" y="0"/>
          <a:chExt cx="0" cy="0"/>
        </a:xfrm>
      </p:grpSpPr>
      <p:sp>
        <p:nvSpPr>
          <p:cNvPr id="75" name="Google Shape;75;g3a40d0cc244_0_35:notes">
            <a:extLst>
              <a:ext uri="{FF2B5EF4-FFF2-40B4-BE49-F238E27FC236}">
                <a16:creationId xmlns:a16="http://schemas.microsoft.com/office/drawing/2014/main" id="{6B7D7A21-1C92-6AB1-1005-9A58DDFDAB1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a40d0cc244_0_35:notes">
            <a:extLst>
              <a:ext uri="{FF2B5EF4-FFF2-40B4-BE49-F238E27FC236}">
                <a16:creationId xmlns:a16="http://schemas.microsoft.com/office/drawing/2014/main" id="{438A3DF6-F0D2-93C9-2FEC-48611316E9A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11298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a16="http://schemas.microsoft.com/office/drawing/2014/main" id="{B5D0BEA6-504D-1A84-F399-66141FB38840}"/>
            </a:ext>
          </a:extLst>
        </p:cNvPr>
        <p:cNvGrpSpPr/>
        <p:nvPr/>
      </p:nvGrpSpPr>
      <p:grpSpPr>
        <a:xfrm>
          <a:off x="0" y="0"/>
          <a:ext cx="0" cy="0"/>
          <a:chOff x="0" y="0"/>
          <a:chExt cx="0" cy="0"/>
        </a:xfrm>
      </p:grpSpPr>
      <p:sp>
        <p:nvSpPr>
          <p:cNvPr id="75" name="Google Shape;75;g3a40d0cc244_0_35:notes">
            <a:extLst>
              <a:ext uri="{FF2B5EF4-FFF2-40B4-BE49-F238E27FC236}">
                <a16:creationId xmlns:a16="http://schemas.microsoft.com/office/drawing/2014/main" id="{61CE8E15-F366-2B7B-AB6B-7015D9E8966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a40d0cc244_0_35:notes">
            <a:extLst>
              <a:ext uri="{FF2B5EF4-FFF2-40B4-BE49-F238E27FC236}">
                <a16:creationId xmlns:a16="http://schemas.microsoft.com/office/drawing/2014/main" id="{E6BEC6CF-D71A-71D6-D010-8216C87F2BF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97493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a16="http://schemas.microsoft.com/office/drawing/2014/main" id="{508A459C-A85F-1825-AB40-D221E54DF510}"/>
            </a:ext>
          </a:extLst>
        </p:cNvPr>
        <p:cNvGrpSpPr/>
        <p:nvPr/>
      </p:nvGrpSpPr>
      <p:grpSpPr>
        <a:xfrm>
          <a:off x="0" y="0"/>
          <a:ext cx="0" cy="0"/>
          <a:chOff x="0" y="0"/>
          <a:chExt cx="0" cy="0"/>
        </a:xfrm>
      </p:grpSpPr>
      <p:sp>
        <p:nvSpPr>
          <p:cNvPr id="75" name="Google Shape;75;g3a40d0cc244_0_35:notes">
            <a:extLst>
              <a:ext uri="{FF2B5EF4-FFF2-40B4-BE49-F238E27FC236}">
                <a16:creationId xmlns:a16="http://schemas.microsoft.com/office/drawing/2014/main" id="{AA459D7C-A50A-192C-081E-8B28E2FDF61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a40d0cc244_0_35:notes">
            <a:extLst>
              <a:ext uri="{FF2B5EF4-FFF2-40B4-BE49-F238E27FC236}">
                <a16:creationId xmlns:a16="http://schemas.microsoft.com/office/drawing/2014/main" id="{DA860F08-3D50-DD0A-77AA-7A2DC2EABA5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71148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a16="http://schemas.microsoft.com/office/drawing/2014/main" id="{12B977E0-1D33-D3F2-4E12-707191DB5D44}"/>
            </a:ext>
          </a:extLst>
        </p:cNvPr>
        <p:cNvGrpSpPr/>
        <p:nvPr/>
      </p:nvGrpSpPr>
      <p:grpSpPr>
        <a:xfrm>
          <a:off x="0" y="0"/>
          <a:ext cx="0" cy="0"/>
          <a:chOff x="0" y="0"/>
          <a:chExt cx="0" cy="0"/>
        </a:xfrm>
      </p:grpSpPr>
      <p:sp>
        <p:nvSpPr>
          <p:cNvPr id="75" name="Google Shape;75;g3a40d0cc244_0_35:notes">
            <a:extLst>
              <a:ext uri="{FF2B5EF4-FFF2-40B4-BE49-F238E27FC236}">
                <a16:creationId xmlns:a16="http://schemas.microsoft.com/office/drawing/2014/main" id="{DF49713F-AA5E-F408-6629-56327DFC05E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a40d0cc244_0_35:notes">
            <a:extLst>
              <a:ext uri="{FF2B5EF4-FFF2-40B4-BE49-F238E27FC236}">
                <a16:creationId xmlns:a16="http://schemas.microsoft.com/office/drawing/2014/main" id="{B6FBFAA2-26C6-9F0A-C302-A3A53086023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67081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a40d0cc244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a40d0cc244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a16="http://schemas.microsoft.com/office/drawing/2014/main" id="{3E1C81D9-B333-CE64-941A-EE2B915E1198}"/>
            </a:ext>
          </a:extLst>
        </p:cNvPr>
        <p:cNvGrpSpPr/>
        <p:nvPr/>
      </p:nvGrpSpPr>
      <p:grpSpPr>
        <a:xfrm>
          <a:off x="0" y="0"/>
          <a:ext cx="0" cy="0"/>
          <a:chOff x="0" y="0"/>
          <a:chExt cx="0" cy="0"/>
        </a:xfrm>
      </p:grpSpPr>
      <p:sp>
        <p:nvSpPr>
          <p:cNvPr id="75" name="Google Shape;75;g3a40d0cc244_0_35:notes">
            <a:extLst>
              <a:ext uri="{FF2B5EF4-FFF2-40B4-BE49-F238E27FC236}">
                <a16:creationId xmlns:a16="http://schemas.microsoft.com/office/drawing/2014/main" id="{A04C0014-4C48-A603-A9F4-6180B6E275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a40d0cc244_0_35:notes">
            <a:extLst>
              <a:ext uri="{FF2B5EF4-FFF2-40B4-BE49-F238E27FC236}">
                <a16:creationId xmlns:a16="http://schemas.microsoft.com/office/drawing/2014/main" id="{3FF753D7-AFCC-8C7E-407A-54228929F17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7155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a16="http://schemas.microsoft.com/office/drawing/2014/main" id="{A8CB623C-3D3E-9E50-7B90-31F0EAA6B89D}"/>
            </a:ext>
          </a:extLst>
        </p:cNvPr>
        <p:cNvGrpSpPr/>
        <p:nvPr/>
      </p:nvGrpSpPr>
      <p:grpSpPr>
        <a:xfrm>
          <a:off x="0" y="0"/>
          <a:ext cx="0" cy="0"/>
          <a:chOff x="0" y="0"/>
          <a:chExt cx="0" cy="0"/>
        </a:xfrm>
      </p:grpSpPr>
      <p:sp>
        <p:nvSpPr>
          <p:cNvPr id="75" name="Google Shape;75;g3a40d0cc244_0_35:notes">
            <a:extLst>
              <a:ext uri="{FF2B5EF4-FFF2-40B4-BE49-F238E27FC236}">
                <a16:creationId xmlns:a16="http://schemas.microsoft.com/office/drawing/2014/main" id="{5E454677-0ED4-5D17-4896-771683ADE46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a40d0cc244_0_35:notes">
            <a:extLst>
              <a:ext uri="{FF2B5EF4-FFF2-40B4-BE49-F238E27FC236}">
                <a16:creationId xmlns:a16="http://schemas.microsoft.com/office/drawing/2014/main" id="{4D62166C-B8B2-58C6-E13B-A628E160366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62378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a16="http://schemas.microsoft.com/office/drawing/2014/main" id="{821014BF-CD71-A714-92CC-063D6DEEBD7F}"/>
            </a:ext>
          </a:extLst>
        </p:cNvPr>
        <p:cNvGrpSpPr/>
        <p:nvPr/>
      </p:nvGrpSpPr>
      <p:grpSpPr>
        <a:xfrm>
          <a:off x="0" y="0"/>
          <a:ext cx="0" cy="0"/>
          <a:chOff x="0" y="0"/>
          <a:chExt cx="0" cy="0"/>
        </a:xfrm>
      </p:grpSpPr>
      <p:sp>
        <p:nvSpPr>
          <p:cNvPr id="75" name="Google Shape;75;g3a40d0cc244_0_35:notes">
            <a:extLst>
              <a:ext uri="{FF2B5EF4-FFF2-40B4-BE49-F238E27FC236}">
                <a16:creationId xmlns:a16="http://schemas.microsoft.com/office/drawing/2014/main" id="{C64D680F-4D9C-B27C-E067-653A0776825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a40d0cc244_0_35:notes">
            <a:extLst>
              <a:ext uri="{FF2B5EF4-FFF2-40B4-BE49-F238E27FC236}">
                <a16:creationId xmlns:a16="http://schemas.microsoft.com/office/drawing/2014/main" id="{B3826310-1D2D-29B0-563F-A0C92A5C381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97757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a:extLst>
            <a:ext uri="{FF2B5EF4-FFF2-40B4-BE49-F238E27FC236}">
              <a16:creationId xmlns:a16="http://schemas.microsoft.com/office/drawing/2014/main" id="{3C87823E-A9D8-C152-C155-16D810A518A8}"/>
            </a:ext>
          </a:extLst>
        </p:cNvPr>
        <p:cNvGrpSpPr/>
        <p:nvPr/>
      </p:nvGrpSpPr>
      <p:grpSpPr>
        <a:xfrm>
          <a:off x="0" y="0"/>
          <a:ext cx="0" cy="0"/>
          <a:chOff x="0" y="0"/>
          <a:chExt cx="0" cy="0"/>
        </a:xfrm>
      </p:grpSpPr>
      <p:sp>
        <p:nvSpPr>
          <p:cNvPr id="98" name="Google Shape;98;g3a40d0cc244_0_56:notes">
            <a:extLst>
              <a:ext uri="{FF2B5EF4-FFF2-40B4-BE49-F238E27FC236}">
                <a16:creationId xmlns:a16="http://schemas.microsoft.com/office/drawing/2014/main" id="{21491EA7-0D5A-6831-5B3B-6C125154929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a40d0cc244_0_56:notes">
            <a:extLst>
              <a:ext uri="{FF2B5EF4-FFF2-40B4-BE49-F238E27FC236}">
                <a16:creationId xmlns:a16="http://schemas.microsoft.com/office/drawing/2014/main" id="{670339CC-810B-7021-E340-F967B7BF0F2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7887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a16="http://schemas.microsoft.com/office/drawing/2014/main" id="{721DA68B-723A-DC3F-E7AE-2911E2A30E59}"/>
            </a:ext>
          </a:extLst>
        </p:cNvPr>
        <p:cNvGrpSpPr/>
        <p:nvPr/>
      </p:nvGrpSpPr>
      <p:grpSpPr>
        <a:xfrm>
          <a:off x="0" y="0"/>
          <a:ext cx="0" cy="0"/>
          <a:chOff x="0" y="0"/>
          <a:chExt cx="0" cy="0"/>
        </a:xfrm>
      </p:grpSpPr>
      <p:sp>
        <p:nvSpPr>
          <p:cNvPr id="75" name="Google Shape;75;g3a40d0cc244_0_35:notes">
            <a:extLst>
              <a:ext uri="{FF2B5EF4-FFF2-40B4-BE49-F238E27FC236}">
                <a16:creationId xmlns:a16="http://schemas.microsoft.com/office/drawing/2014/main" id="{3565C329-8A0B-B85F-66E8-09A9EEDCC76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a40d0cc244_0_35:notes">
            <a:extLst>
              <a:ext uri="{FF2B5EF4-FFF2-40B4-BE49-F238E27FC236}">
                <a16:creationId xmlns:a16="http://schemas.microsoft.com/office/drawing/2014/main" id="{563A5338-F439-C263-9872-DAC9BB35FFE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4917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a16="http://schemas.microsoft.com/office/drawing/2014/main" id="{8A8C87AD-561A-D104-A5D8-D635908BC854}"/>
            </a:ext>
          </a:extLst>
        </p:cNvPr>
        <p:cNvGrpSpPr/>
        <p:nvPr/>
      </p:nvGrpSpPr>
      <p:grpSpPr>
        <a:xfrm>
          <a:off x="0" y="0"/>
          <a:ext cx="0" cy="0"/>
          <a:chOff x="0" y="0"/>
          <a:chExt cx="0" cy="0"/>
        </a:xfrm>
      </p:grpSpPr>
      <p:sp>
        <p:nvSpPr>
          <p:cNvPr id="75" name="Google Shape;75;g3a40d0cc244_0_35:notes">
            <a:extLst>
              <a:ext uri="{FF2B5EF4-FFF2-40B4-BE49-F238E27FC236}">
                <a16:creationId xmlns:a16="http://schemas.microsoft.com/office/drawing/2014/main" id="{AE3623F0-AC0F-E617-5C35-DD62385095D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a40d0cc244_0_35:notes">
            <a:extLst>
              <a:ext uri="{FF2B5EF4-FFF2-40B4-BE49-F238E27FC236}">
                <a16:creationId xmlns:a16="http://schemas.microsoft.com/office/drawing/2014/main" id="{9EB13A05-CBC3-E784-FE08-B05239EE7E8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9198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a16="http://schemas.microsoft.com/office/drawing/2014/main" id="{7DB30193-58A0-F0DD-0484-1F313A289AEF}"/>
            </a:ext>
          </a:extLst>
        </p:cNvPr>
        <p:cNvGrpSpPr/>
        <p:nvPr/>
      </p:nvGrpSpPr>
      <p:grpSpPr>
        <a:xfrm>
          <a:off x="0" y="0"/>
          <a:ext cx="0" cy="0"/>
          <a:chOff x="0" y="0"/>
          <a:chExt cx="0" cy="0"/>
        </a:xfrm>
      </p:grpSpPr>
      <p:sp>
        <p:nvSpPr>
          <p:cNvPr id="75" name="Google Shape;75;g3a40d0cc244_0_35:notes">
            <a:extLst>
              <a:ext uri="{FF2B5EF4-FFF2-40B4-BE49-F238E27FC236}">
                <a16:creationId xmlns:a16="http://schemas.microsoft.com/office/drawing/2014/main" id="{979556F3-CC58-4E1C-B865-718EB8EBC22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a40d0cc244_0_35:notes">
            <a:extLst>
              <a:ext uri="{FF2B5EF4-FFF2-40B4-BE49-F238E27FC236}">
                <a16:creationId xmlns:a16="http://schemas.microsoft.com/office/drawing/2014/main" id="{44994C06-60DD-87FE-2D1C-49732550A6B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11918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Light Blue Heart Background">
  <p:cSld name="BLANK_6">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sldNum" idx="12"/>
          </p:nvPr>
        </p:nvSpPr>
        <p:spPr>
          <a:xfrm>
            <a:off x="8713125" y="4792600"/>
            <a:ext cx="201600" cy="186300"/>
          </a:xfrm>
          <a:prstGeom prst="rect">
            <a:avLst/>
          </a:prstGeom>
        </p:spPr>
        <p:txBody>
          <a:bodyPr spcFirstLastPara="1" wrap="square" lIns="0" tIns="0" rIns="0" bIns="0" anchor="ctr" anchorCtr="0">
            <a:noAutofit/>
          </a:bodyPr>
          <a:lstStyle>
            <a:lvl1pPr lvl="0" algn="ctr">
              <a:buNone/>
              <a:defRPr sz="600">
                <a:solidFill>
                  <a:srgbClr val="003342"/>
                </a:solidFill>
                <a:latin typeface="Plus Jakarta Sans SemiBold"/>
                <a:ea typeface="Plus Jakarta Sans SemiBold"/>
                <a:cs typeface="Plus Jakarta Sans SemiBold"/>
                <a:sym typeface="Plus Jakarta Sans SemiBold"/>
              </a:defRPr>
            </a:lvl1pPr>
            <a:lvl2pPr lvl="1" algn="ctr">
              <a:buNone/>
              <a:defRPr sz="600">
                <a:solidFill>
                  <a:srgbClr val="003342"/>
                </a:solidFill>
                <a:latin typeface="Plus Jakarta Sans SemiBold"/>
                <a:ea typeface="Plus Jakarta Sans SemiBold"/>
                <a:cs typeface="Plus Jakarta Sans SemiBold"/>
                <a:sym typeface="Plus Jakarta Sans SemiBold"/>
              </a:defRPr>
            </a:lvl2pPr>
            <a:lvl3pPr lvl="2" algn="ctr">
              <a:buNone/>
              <a:defRPr sz="600">
                <a:solidFill>
                  <a:srgbClr val="003342"/>
                </a:solidFill>
                <a:latin typeface="Plus Jakarta Sans SemiBold"/>
                <a:ea typeface="Plus Jakarta Sans SemiBold"/>
                <a:cs typeface="Plus Jakarta Sans SemiBold"/>
                <a:sym typeface="Plus Jakarta Sans SemiBold"/>
              </a:defRPr>
            </a:lvl3pPr>
            <a:lvl4pPr lvl="3" algn="ctr">
              <a:buNone/>
              <a:defRPr sz="600">
                <a:solidFill>
                  <a:srgbClr val="003342"/>
                </a:solidFill>
                <a:latin typeface="Plus Jakarta Sans SemiBold"/>
                <a:ea typeface="Plus Jakarta Sans SemiBold"/>
                <a:cs typeface="Plus Jakarta Sans SemiBold"/>
                <a:sym typeface="Plus Jakarta Sans SemiBold"/>
              </a:defRPr>
            </a:lvl4pPr>
            <a:lvl5pPr lvl="4" algn="ctr">
              <a:buNone/>
              <a:defRPr sz="600">
                <a:solidFill>
                  <a:srgbClr val="003342"/>
                </a:solidFill>
                <a:latin typeface="Plus Jakarta Sans SemiBold"/>
                <a:ea typeface="Plus Jakarta Sans SemiBold"/>
                <a:cs typeface="Plus Jakarta Sans SemiBold"/>
                <a:sym typeface="Plus Jakarta Sans SemiBold"/>
              </a:defRPr>
            </a:lvl5pPr>
            <a:lvl6pPr lvl="5" algn="ctr">
              <a:buNone/>
              <a:defRPr sz="600">
                <a:solidFill>
                  <a:srgbClr val="003342"/>
                </a:solidFill>
                <a:latin typeface="Plus Jakarta Sans SemiBold"/>
                <a:ea typeface="Plus Jakarta Sans SemiBold"/>
                <a:cs typeface="Plus Jakarta Sans SemiBold"/>
                <a:sym typeface="Plus Jakarta Sans SemiBold"/>
              </a:defRPr>
            </a:lvl6pPr>
            <a:lvl7pPr lvl="6" algn="ctr">
              <a:buNone/>
              <a:defRPr sz="600">
                <a:solidFill>
                  <a:srgbClr val="003342"/>
                </a:solidFill>
                <a:latin typeface="Plus Jakarta Sans SemiBold"/>
                <a:ea typeface="Plus Jakarta Sans SemiBold"/>
                <a:cs typeface="Plus Jakarta Sans SemiBold"/>
                <a:sym typeface="Plus Jakarta Sans SemiBold"/>
              </a:defRPr>
            </a:lvl7pPr>
            <a:lvl8pPr lvl="7" algn="ctr">
              <a:buNone/>
              <a:defRPr sz="600">
                <a:solidFill>
                  <a:srgbClr val="003342"/>
                </a:solidFill>
                <a:latin typeface="Plus Jakarta Sans SemiBold"/>
                <a:ea typeface="Plus Jakarta Sans SemiBold"/>
                <a:cs typeface="Plus Jakarta Sans SemiBold"/>
                <a:sym typeface="Plus Jakarta Sans SemiBold"/>
              </a:defRPr>
            </a:lvl8pPr>
            <a:lvl9pPr lvl="8" algn="ctr">
              <a:buNone/>
              <a:defRPr sz="600">
                <a:solidFill>
                  <a:srgbClr val="003342"/>
                </a:solidFill>
                <a:latin typeface="Plus Jakarta Sans SemiBold"/>
                <a:ea typeface="Plus Jakarta Sans SemiBold"/>
                <a:cs typeface="Plus Jakarta Sans SemiBold"/>
                <a:sym typeface="Plus Jakarta Sans SemiBold"/>
              </a:defRPr>
            </a:lvl9pPr>
          </a:lstStyle>
          <a:p>
            <a:pPr marL="0" lvl="0" indent="0" algn="ctr" rtl="0">
              <a:spcBef>
                <a:spcPts val="0"/>
              </a:spcBef>
              <a:spcAft>
                <a:spcPts val="0"/>
              </a:spcAft>
              <a:buNone/>
            </a:pPr>
            <a:fld id="{00000000-1234-1234-1234-123412341234}" type="slidenum">
              <a:rPr lang="en"/>
              <a:t>‹#›</a:t>
            </a:fld>
            <a:endParaRPr/>
          </a:p>
        </p:txBody>
      </p:sp>
      <p:sp>
        <p:nvSpPr>
          <p:cNvPr id="13" name="Google Shape;13;p3"/>
          <p:cNvSpPr txBox="1"/>
          <p:nvPr/>
        </p:nvSpPr>
        <p:spPr>
          <a:xfrm rot="-5400000">
            <a:off x="-399200" y="4016050"/>
            <a:ext cx="1435500" cy="270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800" b="1">
                <a:solidFill>
                  <a:srgbClr val="003342"/>
                </a:solidFill>
                <a:latin typeface="Plus Jakarta Sans"/>
                <a:ea typeface="Plus Jakarta Sans"/>
                <a:cs typeface="Plus Jakarta Sans"/>
                <a:sym typeface="Plus Jakarta Sans"/>
              </a:rPr>
              <a:t>San Joaquin General Hospital</a:t>
            </a:r>
            <a:endParaRPr sz="700" b="1">
              <a:solidFill>
                <a:srgbClr val="003342"/>
              </a:solidFill>
              <a:latin typeface="Plus Jakarta Sans"/>
              <a:ea typeface="Plus Jakarta Sans"/>
              <a:cs typeface="Plus Jakarta Sans"/>
              <a:sym typeface="Plus Jakarta Sans"/>
            </a:endParaRPr>
          </a:p>
        </p:txBody>
      </p:sp>
      <p:pic>
        <p:nvPicPr>
          <p:cNvPr id="14" name="Google Shape;14;p3"/>
          <p:cNvPicPr preferRelativeResize="0"/>
          <p:nvPr/>
        </p:nvPicPr>
        <p:blipFill>
          <a:blip r:embed="rId3">
            <a:alphaModFix/>
          </a:blip>
          <a:stretch>
            <a:fillRect/>
          </a:stretch>
        </p:blipFill>
        <p:spPr>
          <a:xfrm>
            <a:off x="206275" y="218038"/>
            <a:ext cx="329185" cy="27703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Navy Heart Background">
  <p:cSld name="BLANK_5">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sldNum" idx="12"/>
          </p:nvPr>
        </p:nvSpPr>
        <p:spPr>
          <a:xfrm>
            <a:off x="8713125" y="4792600"/>
            <a:ext cx="201600" cy="186300"/>
          </a:xfrm>
          <a:prstGeom prst="rect">
            <a:avLst/>
          </a:prstGeom>
        </p:spPr>
        <p:txBody>
          <a:bodyPr spcFirstLastPara="1" wrap="square" lIns="0" tIns="0" rIns="0" bIns="0" anchor="ctr" anchorCtr="0">
            <a:noAutofit/>
          </a:bodyPr>
          <a:lstStyle>
            <a:lvl1pPr lvl="0" algn="ctr">
              <a:buNone/>
              <a:defRPr sz="600">
                <a:solidFill>
                  <a:srgbClr val="E9FAFB"/>
                </a:solidFill>
                <a:latin typeface="Plus Jakarta Sans SemiBold"/>
                <a:ea typeface="Plus Jakarta Sans SemiBold"/>
                <a:cs typeface="Plus Jakarta Sans SemiBold"/>
                <a:sym typeface="Plus Jakarta Sans SemiBold"/>
              </a:defRPr>
            </a:lvl1pPr>
            <a:lvl2pPr lvl="1" algn="ctr">
              <a:buNone/>
              <a:defRPr sz="600">
                <a:solidFill>
                  <a:srgbClr val="E9FAFB"/>
                </a:solidFill>
                <a:latin typeface="Plus Jakarta Sans SemiBold"/>
                <a:ea typeface="Plus Jakarta Sans SemiBold"/>
                <a:cs typeface="Plus Jakarta Sans SemiBold"/>
                <a:sym typeface="Plus Jakarta Sans SemiBold"/>
              </a:defRPr>
            </a:lvl2pPr>
            <a:lvl3pPr lvl="2" algn="ctr">
              <a:buNone/>
              <a:defRPr sz="600">
                <a:solidFill>
                  <a:srgbClr val="E9FAFB"/>
                </a:solidFill>
                <a:latin typeface="Plus Jakarta Sans SemiBold"/>
                <a:ea typeface="Plus Jakarta Sans SemiBold"/>
                <a:cs typeface="Plus Jakarta Sans SemiBold"/>
                <a:sym typeface="Plus Jakarta Sans SemiBold"/>
              </a:defRPr>
            </a:lvl3pPr>
            <a:lvl4pPr lvl="3" algn="ctr">
              <a:buNone/>
              <a:defRPr sz="600">
                <a:solidFill>
                  <a:srgbClr val="E9FAFB"/>
                </a:solidFill>
                <a:latin typeface="Plus Jakarta Sans SemiBold"/>
                <a:ea typeface="Plus Jakarta Sans SemiBold"/>
                <a:cs typeface="Plus Jakarta Sans SemiBold"/>
                <a:sym typeface="Plus Jakarta Sans SemiBold"/>
              </a:defRPr>
            </a:lvl4pPr>
            <a:lvl5pPr lvl="4" algn="ctr">
              <a:buNone/>
              <a:defRPr sz="600">
                <a:solidFill>
                  <a:srgbClr val="E9FAFB"/>
                </a:solidFill>
                <a:latin typeface="Plus Jakarta Sans SemiBold"/>
                <a:ea typeface="Plus Jakarta Sans SemiBold"/>
                <a:cs typeface="Plus Jakarta Sans SemiBold"/>
                <a:sym typeface="Plus Jakarta Sans SemiBold"/>
              </a:defRPr>
            </a:lvl5pPr>
            <a:lvl6pPr lvl="5" algn="ctr">
              <a:buNone/>
              <a:defRPr sz="600">
                <a:solidFill>
                  <a:srgbClr val="E9FAFB"/>
                </a:solidFill>
                <a:latin typeface="Plus Jakarta Sans SemiBold"/>
                <a:ea typeface="Plus Jakarta Sans SemiBold"/>
                <a:cs typeface="Plus Jakarta Sans SemiBold"/>
                <a:sym typeface="Plus Jakarta Sans SemiBold"/>
              </a:defRPr>
            </a:lvl6pPr>
            <a:lvl7pPr lvl="6" algn="ctr">
              <a:buNone/>
              <a:defRPr sz="600">
                <a:solidFill>
                  <a:srgbClr val="E9FAFB"/>
                </a:solidFill>
                <a:latin typeface="Plus Jakarta Sans SemiBold"/>
                <a:ea typeface="Plus Jakarta Sans SemiBold"/>
                <a:cs typeface="Plus Jakarta Sans SemiBold"/>
                <a:sym typeface="Plus Jakarta Sans SemiBold"/>
              </a:defRPr>
            </a:lvl7pPr>
            <a:lvl8pPr lvl="7" algn="ctr">
              <a:buNone/>
              <a:defRPr sz="600">
                <a:solidFill>
                  <a:srgbClr val="E9FAFB"/>
                </a:solidFill>
                <a:latin typeface="Plus Jakarta Sans SemiBold"/>
                <a:ea typeface="Plus Jakarta Sans SemiBold"/>
                <a:cs typeface="Plus Jakarta Sans SemiBold"/>
                <a:sym typeface="Plus Jakarta Sans SemiBold"/>
              </a:defRPr>
            </a:lvl8pPr>
            <a:lvl9pPr lvl="8" algn="ctr">
              <a:buNone/>
              <a:defRPr sz="600">
                <a:solidFill>
                  <a:srgbClr val="E9FAFB"/>
                </a:solidFill>
                <a:latin typeface="Plus Jakarta Sans SemiBold"/>
                <a:ea typeface="Plus Jakarta Sans SemiBold"/>
                <a:cs typeface="Plus Jakarta Sans SemiBold"/>
                <a:sym typeface="Plus Jakarta Sans SemiBold"/>
              </a:defRPr>
            </a:lvl9pPr>
          </a:lstStyle>
          <a:p>
            <a:pPr marL="0" lvl="0" indent="0" algn="ctr" rtl="0">
              <a:spcBef>
                <a:spcPts val="0"/>
              </a:spcBef>
              <a:spcAft>
                <a:spcPts val="0"/>
              </a:spcAft>
              <a:buNone/>
            </a:pPr>
            <a:fld id="{00000000-1234-1234-1234-123412341234}" type="slidenum">
              <a:rPr lang="en"/>
              <a:t>‹#›</a:t>
            </a:fld>
            <a:endParaRPr/>
          </a:p>
        </p:txBody>
      </p:sp>
      <p:sp>
        <p:nvSpPr>
          <p:cNvPr id="17" name="Google Shape;17;p4"/>
          <p:cNvSpPr txBox="1"/>
          <p:nvPr/>
        </p:nvSpPr>
        <p:spPr>
          <a:xfrm rot="-5400000">
            <a:off x="-399200" y="4016050"/>
            <a:ext cx="1435500" cy="270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800" b="1">
                <a:solidFill>
                  <a:srgbClr val="E9FAFB"/>
                </a:solidFill>
                <a:latin typeface="Plus Jakarta Sans"/>
                <a:ea typeface="Plus Jakarta Sans"/>
                <a:cs typeface="Plus Jakarta Sans"/>
                <a:sym typeface="Plus Jakarta Sans"/>
              </a:rPr>
              <a:t>San Joaquin General Hospital</a:t>
            </a:r>
            <a:endParaRPr sz="700" b="1">
              <a:solidFill>
                <a:srgbClr val="E9FAFB"/>
              </a:solidFill>
              <a:latin typeface="Plus Jakarta Sans"/>
              <a:ea typeface="Plus Jakarta Sans"/>
              <a:cs typeface="Plus Jakarta Sans"/>
              <a:sym typeface="Plus Jakarta Sans"/>
            </a:endParaRPr>
          </a:p>
        </p:txBody>
      </p:sp>
      <p:pic>
        <p:nvPicPr>
          <p:cNvPr id="18" name="Google Shape;18;p4"/>
          <p:cNvPicPr preferRelativeResize="0"/>
          <p:nvPr/>
        </p:nvPicPr>
        <p:blipFill>
          <a:blip r:embed="rId3">
            <a:alphaModFix/>
          </a:blip>
          <a:stretch>
            <a:fillRect/>
          </a:stretch>
        </p:blipFill>
        <p:spPr>
          <a:xfrm>
            <a:off x="206275" y="218038"/>
            <a:ext cx="329185" cy="27703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al Heart Background">
  <p:cSld name="BLANK_5_1">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5"/>
          <p:cNvSpPr txBox="1">
            <a:spLocks noGrp="1"/>
          </p:cNvSpPr>
          <p:nvPr>
            <p:ph type="sldNum" idx="12"/>
          </p:nvPr>
        </p:nvSpPr>
        <p:spPr>
          <a:xfrm>
            <a:off x="8713125" y="4792600"/>
            <a:ext cx="201600" cy="186300"/>
          </a:xfrm>
          <a:prstGeom prst="rect">
            <a:avLst/>
          </a:prstGeom>
        </p:spPr>
        <p:txBody>
          <a:bodyPr spcFirstLastPara="1" wrap="square" lIns="0" tIns="0" rIns="0" bIns="0" anchor="ctr" anchorCtr="0">
            <a:noAutofit/>
          </a:bodyPr>
          <a:lstStyle>
            <a:lvl1pPr lvl="0" algn="ctr">
              <a:buNone/>
              <a:defRPr sz="600">
                <a:solidFill>
                  <a:srgbClr val="003342"/>
                </a:solidFill>
                <a:latin typeface="Plus Jakarta Sans SemiBold"/>
                <a:ea typeface="Plus Jakarta Sans SemiBold"/>
                <a:cs typeface="Plus Jakarta Sans SemiBold"/>
                <a:sym typeface="Plus Jakarta Sans SemiBold"/>
              </a:defRPr>
            </a:lvl1pPr>
            <a:lvl2pPr lvl="1" algn="ctr">
              <a:buNone/>
              <a:defRPr sz="600">
                <a:solidFill>
                  <a:srgbClr val="003342"/>
                </a:solidFill>
                <a:latin typeface="Plus Jakarta Sans SemiBold"/>
                <a:ea typeface="Plus Jakarta Sans SemiBold"/>
                <a:cs typeface="Plus Jakarta Sans SemiBold"/>
                <a:sym typeface="Plus Jakarta Sans SemiBold"/>
              </a:defRPr>
            </a:lvl2pPr>
            <a:lvl3pPr lvl="2" algn="ctr">
              <a:buNone/>
              <a:defRPr sz="600">
                <a:solidFill>
                  <a:srgbClr val="003342"/>
                </a:solidFill>
                <a:latin typeface="Plus Jakarta Sans SemiBold"/>
                <a:ea typeface="Plus Jakarta Sans SemiBold"/>
                <a:cs typeface="Plus Jakarta Sans SemiBold"/>
                <a:sym typeface="Plus Jakarta Sans SemiBold"/>
              </a:defRPr>
            </a:lvl3pPr>
            <a:lvl4pPr lvl="3" algn="ctr">
              <a:buNone/>
              <a:defRPr sz="600">
                <a:solidFill>
                  <a:srgbClr val="003342"/>
                </a:solidFill>
                <a:latin typeface="Plus Jakarta Sans SemiBold"/>
                <a:ea typeface="Plus Jakarta Sans SemiBold"/>
                <a:cs typeface="Plus Jakarta Sans SemiBold"/>
                <a:sym typeface="Plus Jakarta Sans SemiBold"/>
              </a:defRPr>
            </a:lvl4pPr>
            <a:lvl5pPr lvl="4" algn="ctr">
              <a:buNone/>
              <a:defRPr sz="600">
                <a:solidFill>
                  <a:srgbClr val="003342"/>
                </a:solidFill>
                <a:latin typeface="Plus Jakarta Sans SemiBold"/>
                <a:ea typeface="Plus Jakarta Sans SemiBold"/>
                <a:cs typeface="Plus Jakarta Sans SemiBold"/>
                <a:sym typeface="Plus Jakarta Sans SemiBold"/>
              </a:defRPr>
            </a:lvl5pPr>
            <a:lvl6pPr lvl="5" algn="ctr">
              <a:buNone/>
              <a:defRPr sz="600">
                <a:solidFill>
                  <a:srgbClr val="003342"/>
                </a:solidFill>
                <a:latin typeface="Plus Jakarta Sans SemiBold"/>
                <a:ea typeface="Plus Jakarta Sans SemiBold"/>
                <a:cs typeface="Plus Jakarta Sans SemiBold"/>
                <a:sym typeface="Plus Jakarta Sans SemiBold"/>
              </a:defRPr>
            </a:lvl6pPr>
            <a:lvl7pPr lvl="6" algn="ctr">
              <a:buNone/>
              <a:defRPr sz="600">
                <a:solidFill>
                  <a:srgbClr val="003342"/>
                </a:solidFill>
                <a:latin typeface="Plus Jakarta Sans SemiBold"/>
                <a:ea typeface="Plus Jakarta Sans SemiBold"/>
                <a:cs typeface="Plus Jakarta Sans SemiBold"/>
                <a:sym typeface="Plus Jakarta Sans SemiBold"/>
              </a:defRPr>
            </a:lvl7pPr>
            <a:lvl8pPr lvl="7" algn="ctr">
              <a:buNone/>
              <a:defRPr sz="600">
                <a:solidFill>
                  <a:srgbClr val="003342"/>
                </a:solidFill>
                <a:latin typeface="Plus Jakarta Sans SemiBold"/>
                <a:ea typeface="Plus Jakarta Sans SemiBold"/>
                <a:cs typeface="Plus Jakarta Sans SemiBold"/>
                <a:sym typeface="Plus Jakarta Sans SemiBold"/>
              </a:defRPr>
            </a:lvl8pPr>
            <a:lvl9pPr lvl="8" algn="ctr">
              <a:buNone/>
              <a:defRPr sz="600">
                <a:solidFill>
                  <a:srgbClr val="003342"/>
                </a:solidFill>
                <a:latin typeface="Plus Jakarta Sans SemiBold"/>
                <a:ea typeface="Plus Jakarta Sans SemiBold"/>
                <a:cs typeface="Plus Jakarta Sans SemiBold"/>
                <a:sym typeface="Plus Jakarta Sans SemiBold"/>
              </a:defRPr>
            </a:lvl9pPr>
          </a:lstStyle>
          <a:p>
            <a:pPr marL="0" lvl="0" indent="0" algn="ctr" rtl="0">
              <a:spcBef>
                <a:spcPts val="0"/>
              </a:spcBef>
              <a:spcAft>
                <a:spcPts val="0"/>
              </a:spcAft>
              <a:buNone/>
            </a:pPr>
            <a:fld id="{00000000-1234-1234-1234-123412341234}" type="slidenum">
              <a:rPr lang="en"/>
              <a:t>‹#›</a:t>
            </a:fld>
            <a:endParaRPr/>
          </a:p>
        </p:txBody>
      </p:sp>
      <p:sp>
        <p:nvSpPr>
          <p:cNvPr id="21" name="Google Shape;21;p5"/>
          <p:cNvSpPr txBox="1"/>
          <p:nvPr/>
        </p:nvSpPr>
        <p:spPr>
          <a:xfrm rot="-5400000">
            <a:off x="-399200" y="4016050"/>
            <a:ext cx="1435500" cy="270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800" b="1">
                <a:solidFill>
                  <a:srgbClr val="003342"/>
                </a:solidFill>
                <a:latin typeface="Plus Jakarta Sans"/>
                <a:ea typeface="Plus Jakarta Sans"/>
                <a:cs typeface="Plus Jakarta Sans"/>
                <a:sym typeface="Plus Jakarta Sans"/>
              </a:rPr>
              <a:t>San Joaquin General Hospital</a:t>
            </a:r>
            <a:endParaRPr sz="700" b="1">
              <a:solidFill>
                <a:srgbClr val="003342"/>
              </a:solidFill>
              <a:latin typeface="Plus Jakarta Sans"/>
              <a:ea typeface="Plus Jakarta Sans"/>
              <a:cs typeface="Plus Jakarta Sans"/>
              <a:sym typeface="Plus Jakarta Sans"/>
            </a:endParaRPr>
          </a:p>
        </p:txBody>
      </p:sp>
      <p:pic>
        <p:nvPicPr>
          <p:cNvPr id="22" name="Google Shape;22;p5"/>
          <p:cNvPicPr preferRelativeResize="0"/>
          <p:nvPr/>
        </p:nvPicPr>
        <p:blipFill>
          <a:blip r:embed="rId3">
            <a:alphaModFix/>
          </a:blip>
          <a:stretch>
            <a:fillRect/>
          </a:stretch>
        </p:blipFill>
        <p:spPr>
          <a:xfrm>
            <a:off x="206275" y="218038"/>
            <a:ext cx="329185" cy="27816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Light Blue Background">
  <p:cSld name="BLANK_4">
    <p:bg>
      <p:bgPr>
        <a:solidFill>
          <a:srgbClr val="E9FAFB"/>
        </a:solidFill>
        <a:effectLst/>
      </p:bgPr>
    </p:bg>
    <p:spTree>
      <p:nvGrpSpPr>
        <p:cNvPr id="1" name="Shape 23"/>
        <p:cNvGrpSpPr/>
        <p:nvPr/>
      </p:nvGrpSpPr>
      <p:grpSpPr>
        <a:xfrm>
          <a:off x="0" y="0"/>
          <a:ext cx="0" cy="0"/>
          <a:chOff x="0" y="0"/>
          <a:chExt cx="0" cy="0"/>
        </a:xfrm>
      </p:grpSpPr>
      <p:sp>
        <p:nvSpPr>
          <p:cNvPr id="24" name="Google Shape;24;p6"/>
          <p:cNvSpPr txBox="1">
            <a:spLocks noGrp="1"/>
          </p:cNvSpPr>
          <p:nvPr>
            <p:ph type="sldNum" idx="12"/>
          </p:nvPr>
        </p:nvSpPr>
        <p:spPr>
          <a:xfrm>
            <a:off x="8713125" y="4792600"/>
            <a:ext cx="201600" cy="186300"/>
          </a:xfrm>
          <a:prstGeom prst="rect">
            <a:avLst/>
          </a:prstGeom>
        </p:spPr>
        <p:txBody>
          <a:bodyPr spcFirstLastPara="1" wrap="square" lIns="0" tIns="0" rIns="0" bIns="0" anchor="ctr" anchorCtr="0">
            <a:noAutofit/>
          </a:bodyPr>
          <a:lstStyle>
            <a:lvl1pPr lvl="0" algn="ctr">
              <a:buNone/>
              <a:defRPr sz="600">
                <a:solidFill>
                  <a:srgbClr val="003342"/>
                </a:solidFill>
                <a:latin typeface="Plus Jakarta Sans SemiBold"/>
                <a:ea typeface="Plus Jakarta Sans SemiBold"/>
                <a:cs typeface="Plus Jakarta Sans SemiBold"/>
                <a:sym typeface="Plus Jakarta Sans SemiBold"/>
              </a:defRPr>
            </a:lvl1pPr>
            <a:lvl2pPr lvl="1" algn="ctr">
              <a:buNone/>
              <a:defRPr sz="600">
                <a:solidFill>
                  <a:srgbClr val="003342"/>
                </a:solidFill>
                <a:latin typeface="Plus Jakarta Sans SemiBold"/>
                <a:ea typeface="Plus Jakarta Sans SemiBold"/>
                <a:cs typeface="Plus Jakarta Sans SemiBold"/>
                <a:sym typeface="Plus Jakarta Sans SemiBold"/>
              </a:defRPr>
            </a:lvl2pPr>
            <a:lvl3pPr lvl="2" algn="ctr">
              <a:buNone/>
              <a:defRPr sz="600">
                <a:solidFill>
                  <a:srgbClr val="003342"/>
                </a:solidFill>
                <a:latin typeface="Plus Jakarta Sans SemiBold"/>
                <a:ea typeface="Plus Jakarta Sans SemiBold"/>
                <a:cs typeface="Plus Jakarta Sans SemiBold"/>
                <a:sym typeface="Plus Jakarta Sans SemiBold"/>
              </a:defRPr>
            </a:lvl3pPr>
            <a:lvl4pPr lvl="3" algn="ctr">
              <a:buNone/>
              <a:defRPr sz="600">
                <a:solidFill>
                  <a:srgbClr val="003342"/>
                </a:solidFill>
                <a:latin typeface="Plus Jakarta Sans SemiBold"/>
                <a:ea typeface="Plus Jakarta Sans SemiBold"/>
                <a:cs typeface="Plus Jakarta Sans SemiBold"/>
                <a:sym typeface="Plus Jakarta Sans SemiBold"/>
              </a:defRPr>
            </a:lvl4pPr>
            <a:lvl5pPr lvl="4" algn="ctr">
              <a:buNone/>
              <a:defRPr sz="600">
                <a:solidFill>
                  <a:srgbClr val="003342"/>
                </a:solidFill>
                <a:latin typeface="Plus Jakarta Sans SemiBold"/>
                <a:ea typeface="Plus Jakarta Sans SemiBold"/>
                <a:cs typeface="Plus Jakarta Sans SemiBold"/>
                <a:sym typeface="Plus Jakarta Sans SemiBold"/>
              </a:defRPr>
            </a:lvl5pPr>
            <a:lvl6pPr lvl="5" algn="ctr">
              <a:buNone/>
              <a:defRPr sz="600">
                <a:solidFill>
                  <a:srgbClr val="003342"/>
                </a:solidFill>
                <a:latin typeface="Plus Jakarta Sans SemiBold"/>
                <a:ea typeface="Plus Jakarta Sans SemiBold"/>
                <a:cs typeface="Plus Jakarta Sans SemiBold"/>
                <a:sym typeface="Plus Jakarta Sans SemiBold"/>
              </a:defRPr>
            </a:lvl6pPr>
            <a:lvl7pPr lvl="6" algn="ctr">
              <a:buNone/>
              <a:defRPr sz="600">
                <a:solidFill>
                  <a:srgbClr val="003342"/>
                </a:solidFill>
                <a:latin typeface="Plus Jakarta Sans SemiBold"/>
                <a:ea typeface="Plus Jakarta Sans SemiBold"/>
                <a:cs typeface="Plus Jakarta Sans SemiBold"/>
                <a:sym typeface="Plus Jakarta Sans SemiBold"/>
              </a:defRPr>
            </a:lvl7pPr>
            <a:lvl8pPr lvl="7" algn="ctr">
              <a:buNone/>
              <a:defRPr sz="600">
                <a:solidFill>
                  <a:srgbClr val="003342"/>
                </a:solidFill>
                <a:latin typeface="Plus Jakarta Sans SemiBold"/>
                <a:ea typeface="Plus Jakarta Sans SemiBold"/>
                <a:cs typeface="Plus Jakarta Sans SemiBold"/>
                <a:sym typeface="Plus Jakarta Sans SemiBold"/>
              </a:defRPr>
            </a:lvl8pPr>
            <a:lvl9pPr lvl="8" algn="ctr">
              <a:buNone/>
              <a:defRPr sz="600">
                <a:solidFill>
                  <a:srgbClr val="003342"/>
                </a:solidFill>
                <a:latin typeface="Plus Jakarta Sans SemiBold"/>
                <a:ea typeface="Plus Jakarta Sans SemiBold"/>
                <a:cs typeface="Plus Jakarta Sans SemiBold"/>
                <a:sym typeface="Plus Jakarta Sans SemiBold"/>
              </a:defRPr>
            </a:lvl9pPr>
          </a:lstStyle>
          <a:p>
            <a:pPr marL="0" lvl="0" indent="0" algn="ctr" rtl="0">
              <a:spcBef>
                <a:spcPts val="0"/>
              </a:spcBef>
              <a:spcAft>
                <a:spcPts val="0"/>
              </a:spcAft>
              <a:buNone/>
            </a:pPr>
            <a:fld id="{00000000-1234-1234-1234-123412341234}" type="slidenum">
              <a:rPr lang="en"/>
              <a:t>‹#›</a:t>
            </a:fld>
            <a:endParaRPr/>
          </a:p>
        </p:txBody>
      </p:sp>
      <p:sp>
        <p:nvSpPr>
          <p:cNvPr id="25" name="Google Shape;25;p6"/>
          <p:cNvSpPr txBox="1"/>
          <p:nvPr/>
        </p:nvSpPr>
        <p:spPr>
          <a:xfrm rot="-5400000">
            <a:off x="-399200" y="4016050"/>
            <a:ext cx="1435500" cy="270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800" b="1">
                <a:solidFill>
                  <a:srgbClr val="003342"/>
                </a:solidFill>
                <a:latin typeface="Plus Jakarta Sans"/>
                <a:ea typeface="Plus Jakarta Sans"/>
                <a:cs typeface="Plus Jakarta Sans"/>
                <a:sym typeface="Plus Jakarta Sans"/>
              </a:rPr>
              <a:t>San Joaquin General Hospital</a:t>
            </a:r>
            <a:endParaRPr sz="700" b="1">
              <a:solidFill>
                <a:srgbClr val="003342"/>
              </a:solidFill>
              <a:latin typeface="Plus Jakarta Sans"/>
              <a:ea typeface="Plus Jakarta Sans"/>
              <a:cs typeface="Plus Jakarta Sans"/>
              <a:sym typeface="Plus Jakarta Sans"/>
            </a:endParaRPr>
          </a:p>
        </p:txBody>
      </p:sp>
      <p:pic>
        <p:nvPicPr>
          <p:cNvPr id="26" name="Google Shape;26;p6"/>
          <p:cNvPicPr preferRelativeResize="0"/>
          <p:nvPr/>
        </p:nvPicPr>
        <p:blipFill>
          <a:blip r:embed="rId2">
            <a:alphaModFix/>
          </a:blip>
          <a:stretch>
            <a:fillRect/>
          </a:stretch>
        </p:blipFill>
        <p:spPr>
          <a:xfrm>
            <a:off x="206275" y="218038"/>
            <a:ext cx="329185" cy="277038"/>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eal Background">
  <p:cSld name="BLANK_3">
    <p:bg>
      <p:bgPr>
        <a:solidFill>
          <a:srgbClr val="03AAB7"/>
        </a:solidFill>
        <a:effectLst/>
      </p:bgPr>
    </p:bg>
    <p:spTree>
      <p:nvGrpSpPr>
        <p:cNvPr id="1" name="Shape 31"/>
        <p:cNvGrpSpPr/>
        <p:nvPr/>
      </p:nvGrpSpPr>
      <p:grpSpPr>
        <a:xfrm>
          <a:off x="0" y="0"/>
          <a:ext cx="0" cy="0"/>
          <a:chOff x="0" y="0"/>
          <a:chExt cx="0" cy="0"/>
        </a:xfrm>
      </p:grpSpPr>
      <p:sp>
        <p:nvSpPr>
          <p:cNvPr id="32" name="Google Shape;32;p8"/>
          <p:cNvSpPr txBox="1">
            <a:spLocks noGrp="1"/>
          </p:cNvSpPr>
          <p:nvPr>
            <p:ph type="sldNum" idx="12"/>
          </p:nvPr>
        </p:nvSpPr>
        <p:spPr>
          <a:xfrm>
            <a:off x="8713125" y="4792600"/>
            <a:ext cx="201600" cy="186300"/>
          </a:xfrm>
          <a:prstGeom prst="rect">
            <a:avLst/>
          </a:prstGeom>
        </p:spPr>
        <p:txBody>
          <a:bodyPr spcFirstLastPara="1" wrap="square" lIns="0" tIns="0" rIns="0" bIns="0" anchor="ctr" anchorCtr="0">
            <a:noAutofit/>
          </a:bodyPr>
          <a:lstStyle>
            <a:lvl1pPr lvl="0" algn="ctr">
              <a:buNone/>
              <a:defRPr sz="600">
                <a:solidFill>
                  <a:srgbClr val="003342"/>
                </a:solidFill>
                <a:latin typeface="Plus Jakarta Sans SemiBold"/>
                <a:ea typeface="Plus Jakarta Sans SemiBold"/>
                <a:cs typeface="Plus Jakarta Sans SemiBold"/>
                <a:sym typeface="Plus Jakarta Sans SemiBold"/>
              </a:defRPr>
            </a:lvl1pPr>
            <a:lvl2pPr lvl="1" algn="ctr">
              <a:buNone/>
              <a:defRPr sz="600">
                <a:solidFill>
                  <a:srgbClr val="003342"/>
                </a:solidFill>
                <a:latin typeface="Plus Jakarta Sans SemiBold"/>
                <a:ea typeface="Plus Jakarta Sans SemiBold"/>
                <a:cs typeface="Plus Jakarta Sans SemiBold"/>
                <a:sym typeface="Plus Jakarta Sans SemiBold"/>
              </a:defRPr>
            </a:lvl2pPr>
            <a:lvl3pPr lvl="2" algn="ctr">
              <a:buNone/>
              <a:defRPr sz="600">
                <a:solidFill>
                  <a:srgbClr val="003342"/>
                </a:solidFill>
                <a:latin typeface="Plus Jakarta Sans SemiBold"/>
                <a:ea typeface="Plus Jakarta Sans SemiBold"/>
                <a:cs typeface="Plus Jakarta Sans SemiBold"/>
                <a:sym typeface="Plus Jakarta Sans SemiBold"/>
              </a:defRPr>
            </a:lvl3pPr>
            <a:lvl4pPr lvl="3" algn="ctr">
              <a:buNone/>
              <a:defRPr sz="600">
                <a:solidFill>
                  <a:srgbClr val="003342"/>
                </a:solidFill>
                <a:latin typeface="Plus Jakarta Sans SemiBold"/>
                <a:ea typeface="Plus Jakarta Sans SemiBold"/>
                <a:cs typeface="Plus Jakarta Sans SemiBold"/>
                <a:sym typeface="Plus Jakarta Sans SemiBold"/>
              </a:defRPr>
            </a:lvl4pPr>
            <a:lvl5pPr lvl="4" algn="ctr">
              <a:buNone/>
              <a:defRPr sz="600">
                <a:solidFill>
                  <a:srgbClr val="003342"/>
                </a:solidFill>
                <a:latin typeface="Plus Jakarta Sans SemiBold"/>
                <a:ea typeface="Plus Jakarta Sans SemiBold"/>
                <a:cs typeface="Plus Jakarta Sans SemiBold"/>
                <a:sym typeface="Plus Jakarta Sans SemiBold"/>
              </a:defRPr>
            </a:lvl5pPr>
            <a:lvl6pPr lvl="5" algn="ctr">
              <a:buNone/>
              <a:defRPr sz="600">
                <a:solidFill>
                  <a:srgbClr val="003342"/>
                </a:solidFill>
                <a:latin typeface="Plus Jakarta Sans SemiBold"/>
                <a:ea typeface="Plus Jakarta Sans SemiBold"/>
                <a:cs typeface="Plus Jakarta Sans SemiBold"/>
                <a:sym typeface="Plus Jakarta Sans SemiBold"/>
              </a:defRPr>
            </a:lvl6pPr>
            <a:lvl7pPr lvl="6" algn="ctr">
              <a:buNone/>
              <a:defRPr sz="600">
                <a:solidFill>
                  <a:srgbClr val="003342"/>
                </a:solidFill>
                <a:latin typeface="Plus Jakarta Sans SemiBold"/>
                <a:ea typeface="Plus Jakarta Sans SemiBold"/>
                <a:cs typeface="Plus Jakarta Sans SemiBold"/>
                <a:sym typeface="Plus Jakarta Sans SemiBold"/>
              </a:defRPr>
            </a:lvl7pPr>
            <a:lvl8pPr lvl="7" algn="ctr">
              <a:buNone/>
              <a:defRPr sz="600">
                <a:solidFill>
                  <a:srgbClr val="003342"/>
                </a:solidFill>
                <a:latin typeface="Plus Jakarta Sans SemiBold"/>
                <a:ea typeface="Plus Jakarta Sans SemiBold"/>
                <a:cs typeface="Plus Jakarta Sans SemiBold"/>
                <a:sym typeface="Plus Jakarta Sans SemiBold"/>
              </a:defRPr>
            </a:lvl8pPr>
            <a:lvl9pPr lvl="8" algn="ctr">
              <a:buNone/>
              <a:defRPr sz="600">
                <a:solidFill>
                  <a:srgbClr val="003342"/>
                </a:solidFill>
                <a:latin typeface="Plus Jakarta Sans SemiBold"/>
                <a:ea typeface="Plus Jakarta Sans SemiBold"/>
                <a:cs typeface="Plus Jakarta Sans SemiBold"/>
                <a:sym typeface="Plus Jakarta Sans SemiBold"/>
              </a:defRPr>
            </a:lvl9pPr>
          </a:lstStyle>
          <a:p>
            <a:pPr marL="0" lvl="0" indent="0" algn="ctr" rtl="0">
              <a:spcBef>
                <a:spcPts val="0"/>
              </a:spcBef>
              <a:spcAft>
                <a:spcPts val="0"/>
              </a:spcAft>
              <a:buNone/>
            </a:pPr>
            <a:fld id="{00000000-1234-1234-1234-123412341234}" type="slidenum">
              <a:rPr lang="en"/>
              <a:t>‹#›</a:t>
            </a:fld>
            <a:endParaRPr/>
          </a:p>
        </p:txBody>
      </p:sp>
      <p:sp>
        <p:nvSpPr>
          <p:cNvPr id="33" name="Google Shape;33;p8"/>
          <p:cNvSpPr txBox="1"/>
          <p:nvPr/>
        </p:nvSpPr>
        <p:spPr>
          <a:xfrm rot="-5400000">
            <a:off x="-399200" y="4016050"/>
            <a:ext cx="1435500" cy="270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800" b="1">
                <a:solidFill>
                  <a:srgbClr val="003342"/>
                </a:solidFill>
                <a:latin typeface="Plus Jakarta Sans"/>
                <a:ea typeface="Plus Jakarta Sans"/>
                <a:cs typeface="Plus Jakarta Sans"/>
                <a:sym typeface="Plus Jakarta Sans"/>
              </a:rPr>
              <a:t>San Joaquin General Hospital</a:t>
            </a:r>
            <a:endParaRPr sz="700" b="1">
              <a:solidFill>
                <a:srgbClr val="003342"/>
              </a:solidFill>
              <a:latin typeface="Plus Jakarta Sans"/>
              <a:ea typeface="Plus Jakarta Sans"/>
              <a:cs typeface="Plus Jakarta Sans"/>
              <a:sym typeface="Plus Jakarta Sans"/>
            </a:endParaRPr>
          </a:p>
        </p:txBody>
      </p:sp>
      <p:pic>
        <p:nvPicPr>
          <p:cNvPr id="34" name="Google Shape;34;p8"/>
          <p:cNvPicPr preferRelativeResize="0"/>
          <p:nvPr/>
        </p:nvPicPr>
        <p:blipFill>
          <a:blip r:embed="rId2">
            <a:alphaModFix/>
          </a:blip>
          <a:stretch>
            <a:fillRect/>
          </a:stretch>
        </p:blipFill>
        <p:spPr>
          <a:xfrm>
            <a:off x="206275" y="218038"/>
            <a:ext cx="329185" cy="27816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E9FAFB"/>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Plus Jakarta Sans SemiBold"/>
              <a:buNone/>
              <a:defRPr sz="2800">
                <a:solidFill>
                  <a:schemeClr val="dk1"/>
                </a:solidFill>
                <a:latin typeface="Plus Jakarta Sans SemiBold"/>
                <a:ea typeface="Plus Jakarta Sans SemiBold"/>
                <a:cs typeface="Plus Jakarta Sans SemiBold"/>
                <a:sym typeface="Plus Jakarta Sans SemiBold"/>
              </a:defRPr>
            </a:lvl1pPr>
            <a:lvl2pPr lvl="1">
              <a:spcBef>
                <a:spcPts val="0"/>
              </a:spcBef>
              <a:spcAft>
                <a:spcPts val="0"/>
              </a:spcAft>
              <a:buClr>
                <a:schemeClr val="dk1"/>
              </a:buClr>
              <a:buSzPts val="2800"/>
              <a:buFont typeface="Plus Jakarta Sans"/>
              <a:buNone/>
              <a:defRPr sz="2800">
                <a:solidFill>
                  <a:schemeClr val="dk1"/>
                </a:solidFill>
                <a:latin typeface="Plus Jakarta Sans"/>
                <a:ea typeface="Plus Jakarta Sans"/>
                <a:cs typeface="Plus Jakarta Sans"/>
                <a:sym typeface="Plus Jakarta Sans"/>
              </a:defRPr>
            </a:lvl2pPr>
            <a:lvl3pPr lvl="2">
              <a:spcBef>
                <a:spcPts val="0"/>
              </a:spcBef>
              <a:spcAft>
                <a:spcPts val="0"/>
              </a:spcAft>
              <a:buClr>
                <a:schemeClr val="dk1"/>
              </a:buClr>
              <a:buSzPts val="2800"/>
              <a:buFont typeface="Plus Jakarta Sans"/>
              <a:buNone/>
              <a:defRPr sz="2800">
                <a:solidFill>
                  <a:schemeClr val="dk1"/>
                </a:solidFill>
                <a:latin typeface="Plus Jakarta Sans"/>
                <a:ea typeface="Plus Jakarta Sans"/>
                <a:cs typeface="Plus Jakarta Sans"/>
                <a:sym typeface="Plus Jakarta Sans"/>
              </a:defRPr>
            </a:lvl3pPr>
            <a:lvl4pPr lvl="3">
              <a:spcBef>
                <a:spcPts val="0"/>
              </a:spcBef>
              <a:spcAft>
                <a:spcPts val="0"/>
              </a:spcAft>
              <a:buClr>
                <a:schemeClr val="dk1"/>
              </a:buClr>
              <a:buSzPts val="2800"/>
              <a:buFont typeface="Plus Jakarta Sans"/>
              <a:buNone/>
              <a:defRPr sz="2800">
                <a:solidFill>
                  <a:schemeClr val="dk1"/>
                </a:solidFill>
                <a:latin typeface="Plus Jakarta Sans"/>
                <a:ea typeface="Plus Jakarta Sans"/>
                <a:cs typeface="Plus Jakarta Sans"/>
                <a:sym typeface="Plus Jakarta Sans"/>
              </a:defRPr>
            </a:lvl4pPr>
            <a:lvl5pPr lvl="4">
              <a:spcBef>
                <a:spcPts val="0"/>
              </a:spcBef>
              <a:spcAft>
                <a:spcPts val="0"/>
              </a:spcAft>
              <a:buClr>
                <a:schemeClr val="dk1"/>
              </a:buClr>
              <a:buSzPts val="2800"/>
              <a:buFont typeface="Plus Jakarta Sans"/>
              <a:buNone/>
              <a:defRPr sz="2800">
                <a:solidFill>
                  <a:schemeClr val="dk1"/>
                </a:solidFill>
                <a:latin typeface="Plus Jakarta Sans"/>
                <a:ea typeface="Plus Jakarta Sans"/>
                <a:cs typeface="Plus Jakarta Sans"/>
                <a:sym typeface="Plus Jakarta Sans"/>
              </a:defRPr>
            </a:lvl5pPr>
            <a:lvl6pPr lvl="5">
              <a:spcBef>
                <a:spcPts val="0"/>
              </a:spcBef>
              <a:spcAft>
                <a:spcPts val="0"/>
              </a:spcAft>
              <a:buClr>
                <a:schemeClr val="dk1"/>
              </a:buClr>
              <a:buSzPts val="2800"/>
              <a:buFont typeface="Plus Jakarta Sans"/>
              <a:buNone/>
              <a:defRPr sz="2800">
                <a:solidFill>
                  <a:schemeClr val="dk1"/>
                </a:solidFill>
                <a:latin typeface="Plus Jakarta Sans"/>
                <a:ea typeface="Plus Jakarta Sans"/>
                <a:cs typeface="Plus Jakarta Sans"/>
                <a:sym typeface="Plus Jakarta Sans"/>
              </a:defRPr>
            </a:lvl6pPr>
            <a:lvl7pPr lvl="6">
              <a:spcBef>
                <a:spcPts val="0"/>
              </a:spcBef>
              <a:spcAft>
                <a:spcPts val="0"/>
              </a:spcAft>
              <a:buClr>
                <a:schemeClr val="dk1"/>
              </a:buClr>
              <a:buSzPts val="2800"/>
              <a:buFont typeface="Plus Jakarta Sans"/>
              <a:buNone/>
              <a:defRPr sz="2800">
                <a:solidFill>
                  <a:schemeClr val="dk1"/>
                </a:solidFill>
                <a:latin typeface="Plus Jakarta Sans"/>
                <a:ea typeface="Plus Jakarta Sans"/>
                <a:cs typeface="Plus Jakarta Sans"/>
                <a:sym typeface="Plus Jakarta Sans"/>
              </a:defRPr>
            </a:lvl7pPr>
            <a:lvl8pPr lvl="7">
              <a:spcBef>
                <a:spcPts val="0"/>
              </a:spcBef>
              <a:spcAft>
                <a:spcPts val="0"/>
              </a:spcAft>
              <a:buClr>
                <a:schemeClr val="dk1"/>
              </a:buClr>
              <a:buSzPts val="2800"/>
              <a:buFont typeface="Plus Jakarta Sans"/>
              <a:buNone/>
              <a:defRPr sz="2800">
                <a:solidFill>
                  <a:schemeClr val="dk1"/>
                </a:solidFill>
                <a:latin typeface="Plus Jakarta Sans"/>
                <a:ea typeface="Plus Jakarta Sans"/>
                <a:cs typeface="Plus Jakarta Sans"/>
                <a:sym typeface="Plus Jakarta Sans"/>
              </a:defRPr>
            </a:lvl8pPr>
            <a:lvl9pPr lvl="8">
              <a:spcBef>
                <a:spcPts val="0"/>
              </a:spcBef>
              <a:spcAft>
                <a:spcPts val="0"/>
              </a:spcAft>
              <a:buClr>
                <a:schemeClr val="dk1"/>
              </a:buClr>
              <a:buSzPts val="2800"/>
              <a:buFont typeface="Plus Jakarta Sans"/>
              <a:buNone/>
              <a:defRPr sz="2800">
                <a:solidFill>
                  <a:schemeClr val="dk1"/>
                </a:solidFill>
                <a:latin typeface="Plus Jakarta Sans"/>
                <a:ea typeface="Plus Jakarta Sans"/>
                <a:cs typeface="Plus Jakarta Sans"/>
                <a:sym typeface="Plus Jakarta Sans"/>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003342"/>
              </a:buClr>
              <a:buSzPts val="1800"/>
              <a:buFont typeface="Plus Jakarta Sans"/>
              <a:buChar char="●"/>
              <a:defRPr sz="1800">
                <a:solidFill>
                  <a:srgbClr val="003342"/>
                </a:solidFill>
                <a:latin typeface="Plus Jakarta Sans"/>
                <a:ea typeface="Plus Jakarta Sans"/>
                <a:cs typeface="Plus Jakarta Sans"/>
                <a:sym typeface="Plus Jakarta Sans"/>
              </a:defRPr>
            </a:lvl1pPr>
            <a:lvl2pPr marL="914400" lvl="1" indent="-317500">
              <a:lnSpc>
                <a:spcPct val="115000"/>
              </a:lnSpc>
              <a:spcBef>
                <a:spcPts val="0"/>
              </a:spcBef>
              <a:spcAft>
                <a:spcPts val="0"/>
              </a:spcAft>
              <a:buClr>
                <a:srgbClr val="003342"/>
              </a:buClr>
              <a:buSzPts val="1400"/>
              <a:buFont typeface="Plus Jakarta Sans"/>
              <a:buChar char="○"/>
              <a:defRPr>
                <a:solidFill>
                  <a:srgbClr val="003342"/>
                </a:solidFill>
                <a:latin typeface="Plus Jakarta Sans"/>
                <a:ea typeface="Plus Jakarta Sans"/>
                <a:cs typeface="Plus Jakarta Sans"/>
                <a:sym typeface="Plus Jakarta Sans"/>
              </a:defRPr>
            </a:lvl2pPr>
            <a:lvl3pPr marL="1371600" lvl="2" indent="-317500">
              <a:lnSpc>
                <a:spcPct val="115000"/>
              </a:lnSpc>
              <a:spcBef>
                <a:spcPts val="0"/>
              </a:spcBef>
              <a:spcAft>
                <a:spcPts val="0"/>
              </a:spcAft>
              <a:buClr>
                <a:srgbClr val="003342"/>
              </a:buClr>
              <a:buSzPts val="1400"/>
              <a:buFont typeface="Plus Jakarta Sans"/>
              <a:buChar char="■"/>
              <a:defRPr>
                <a:solidFill>
                  <a:srgbClr val="003342"/>
                </a:solidFill>
                <a:latin typeface="Plus Jakarta Sans"/>
                <a:ea typeface="Plus Jakarta Sans"/>
                <a:cs typeface="Plus Jakarta Sans"/>
                <a:sym typeface="Plus Jakarta Sans"/>
              </a:defRPr>
            </a:lvl3pPr>
            <a:lvl4pPr marL="1828800" lvl="3" indent="-317500">
              <a:lnSpc>
                <a:spcPct val="115000"/>
              </a:lnSpc>
              <a:spcBef>
                <a:spcPts val="0"/>
              </a:spcBef>
              <a:spcAft>
                <a:spcPts val="0"/>
              </a:spcAft>
              <a:buClr>
                <a:srgbClr val="003342"/>
              </a:buClr>
              <a:buSzPts val="1400"/>
              <a:buFont typeface="Plus Jakarta Sans"/>
              <a:buChar char="●"/>
              <a:defRPr>
                <a:solidFill>
                  <a:srgbClr val="003342"/>
                </a:solidFill>
                <a:latin typeface="Plus Jakarta Sans"/>
                <a:ea typeface="Plus Jakarta Sans"/>
                <a:cs typeface="Plus Jakarta Sans"/>
                <a:sym typeface="Plus Jakarta Sans"/>
              </a:defRPr>
            </a:lvl4pPr>
            <a:lvl5pPr marL="2286000" lvl="4" indent="-317500">
              <a:lnSpc>
                <a:spcPct val="115000"/>
              </a:lnSpc>
              <a:spcBef>
                <a:spcPts val="0"/>
              </a:spcBef>
              <a:spcAft>
                <a:spcPts val="0"/>
              </a:spcAft>
              <a:buClr>
                <a:srgbClr val="003342"/>
              </a:buClr>
              <a:buSzPts val="1400"/>
              <a:buFont typeface="Plus Jakarta Sans"/>
              <a:buChar char="○"/>
              <a:defRPr>
                <a:solidFill>
                  <a:srgbClr val="003342"/>
                </a:solidFill>
                <a:latin typeface="Plus Jakarta Sans"/>
                <a:ea typeface="Plus Jakarta Sans"/>
                <a:cs typeface="Plus Jakarta Sans"/>
                <a:sym typeface="Plus Jakarta Sans"/>
              </a:defRPr>
            </a:lvl5pPr>
            <a:lvl6pPr marL="2743200" lvl="5" indent="-317500">
              <a:lnSpc>
                <a:spcPct val="115000"/>
              </a:lnSpc>
              <a:spcBef>
                <a:spcPts val="0"/>
              </a:spcBef>
              <a:spcAft>
                <a:spcPts val="0"/>
              </a:spcAft>
              <a:buClr>
                <a:srgbClr val="003342"/>
              </a:buClr>
              <a:buSzPts val="1400"/>
              <a:buFont typeface="Plus Jakarta Sans"/>
              <a:buChar char="■"/>
              <a:defRPr>
                <a:solidFill>
                  <a:srgbClr val="003342"/>
                </a:solidFill>
                <a:latin typeface="Plus Jakarta Sans"/>
                <a:ea typeface="Plus Jakarta Sans"/>
                <a:cs typeface="Plus Jakarta Sans"/>
                <a:sym typeface="Plus Jakarta Sans"/>
              </a:defRPr>
            </a:lvl6pPr>
            <a:lvl7pPr marL="3200400" lvl="6" indent="-317500">
              <a:lnSpc>
                <a:spcPct val="115000"/>
              </a:lnSpc>
              <a:spcBef>
                <a:spcPts val="0"/>
              </a:spcBef>
              <a:spcAft>
                <a:spcPts val="0"/>
              </a:spcAft>
              <a:buClr>
                <a:srgbClr val="003342"/>
              </a:buClr>
              <a:buSzPts val="1400"/>
              <a:buFont typeface="Plus Jakarta Sans"/>
              <a:buChar char="●"/>
              <a:defRPr>
                <a:solidFill>
                  <a:srgbClr val="003342"/>
                </a:solidFill>
                <a:latin typeface="Plus Jakarta Sans"/>
                <a:ea typeface="Plus Jakarta Sans"/>
                <a:cs typeface="Plus Jakarta Sans"/>
                <a:sym typeface="Plus Jakarta Sans"/>
              </a:defRPr>
            </a:lvl7pPr>
            <a:lvl8pPr marL="3657600" lvl="7" indent="-317500">
              <a:lnSpc>
                <a:spcPct val="115000"/>
              </a:lnSpc>
              <a:spcBef>
                <a:spcPts val="0"/>
              </a:spcBef>
              <a:spcAft>
                <a:spcPts val="0"/>
              </a:spcAft>
              <a:buClr>
                <a:srgbClr val="003342"/>
              </a:buClr>
              <a:buSzPts val="1400"/>
              <a:buFont typeface="Plus Jakarta Sans"/>
              <a:buChar char="○"/>
              <a:defRPr>
                <a:solidFill>
                  <a:srgbClr val="003342"/>
                </a:solidFill>
                <a:latin typeface="Plus Jakarta Sans"/>
                <a:ea typeface="Plus Jakarta Sans"/>
                <a:cs typeface="Plus Jakarta Sans"/>
                <a:sym typeface="Plus Jakarta Sans"/>
              </a:defRPr>
            </a:lvl8pPr>
            <a:lvl9pPr marL="4114800" lvl="8" indent="-317500">
              <a:lnSpc>
                <a:spcPct val="115000"/>
              </a:lnSpc>
              <a:spcBef>
                <a:spcPts val="0"/>
              </a:spcBef>
              <a:spcAft>
                <a:spcPts val="0"/>
              </a:spcAft>
              <a:buClr>
                <a:srgbClr val="003342"/>
              </a:buClr>
              <a:buSzPts val="1400"/>
              <a:buFont typeface="Plus Jakarta Sans"/>
              <a:buChar char="■"/>
              <a:defRPr>
                <a:solidFill>
                  <a:srgbClr val="003342"/>
                </a:solidFill>
                <a:latin typeface="Plus Jakarta Sans"/>
                <a:ea typeface="Plus Jakarta Sans"/>
                <a:cs typeface="Plus Jakarta Sans"/>
                <a:sym typeface="Plus Jakarta Sans"/>
              </a:defRPr>
            </a:lvl9pPr>
          </a:lstStyle>
          <a:p>
            <a:endParaRPr/>
          </a:p>
        </p:txBody>
      </p:sp>
      <p:sp>
        <p:nvSpPr>
          <p:cNvPr id="8" name="Google Shape;8;p1"/>
          <p:cNvSpPr txBox="1">
            <a:spLocks noGrp="1"/>
          </p:cNvSpPr>
          <p:nvPr>
            <p:ph type="sldNum" idx="12"/>
          </p:nvPr>
        </p:nvSpPr>
        <p:spPr>
          <a:xfrm>
            <a:off x="8713125" y="4792600"/>
            <a:ext cx="201600" cy="186300"/>
          </a:xfrm>
          <a:prstGeom prst="rect">
            <a:avLst/>
          </a:prstGeom>
          <a:noFill/>
          <a:ln>
            <a:noFill/>
          </a:ln>
        </p:spPr>
        <p:txBody>
          <a:bodyPr spcFirstLastPara="1" wrap="square" lIns="0" tIns="0" rIns="0" bIns="0" anchor="ctr" anchorCtr="0">
            <a:noAutofit/>
          </a:bodyPr>
          <a:lstStyle>
            <a:lvl1pPr lvl="0" algn="ctr">
              <a:buNone/>
              <a:defRPr sz="600">
                <a:solidFill>
                  <a:srgbClr val="003342"/>
                </a:solidFill>
                <a:latin typeface="Plus Jakarta Sans SemiBold"/>
                <a:ea typeface="Plus Jakarta Sans SemiBold"/>
                <a:cs typeface="Plus Jakarta Sans SemiBold"/>
                <a:sym typeface="Plus Jakarta Sans SemiBold"/>
              </a:defRPr>
            </a:lvl1pPr>
            <a:lvl2pPr lvl="1" algn="ctr">
              <a:buNone/>
              <a:defRPr sz="600">
                <a:solidFill>
                  <a:srgbClr val="003342"/>
                </a:solidFill>
                <a:latin typeface="Plus Jakarta Sans SemiBold"/>
                <a:ea typeface="Plus Jakarta Sans SemiBold"/>
                <a:cs typeface="Plus Jakarta Sans SemiBold"/>
                <a:sym typeface="Plus Jakarta Sans SemiBold"/>
              </a:defRPr>
            </a:lvl2pPr>
            <a:lvl3pPr lvl="2" algn="ctr">
              <a:buNone/>
              <a:defRPr sz="600">
                <a:solidFill>
                  <a:srgbClr val="003342"/>
                </a:solidFill>
                <a:latin typeface="Plus Jakarta Sans SemiBold"/>
                <a:ea typeface="Plus Jakarta Sans SemiBold"/>
                <a:cs typeface="Plus Jakarta Sans SemiBold"/>
                <a:sym typeface="Plus Jakarta Sans SemiBold"/>
              </a:defRPr>
            </a:lvl3pPr>
            <a:lvl4pPr lvl="3" algn="ctr">
              <a:buNone/>
              <a:defRPr sz="600">
                <a:solidFill>
                  <a:srgbClr val="003342"/>
                </a:solidFill>
                <a:latin typeface="Plus Jakarta Sans SemiBold"/>
                <a:ea typeface="Plus Jakarta Sans SemiBold"/>
                <a:cs typeface="Plus Jakarta Sans SemiBold"/>
                <a:sym typeface="Plus Jakarta Sans SemiBold"/>
              </a:defRPr>
            </a:lvl4pPr>
            <a:lvl5pPr lvl="4" algn="ctr">
              <a:buNone/>
              <a:defRPr sz="600">
                <a:solidFill>
                  <a:srgbClr val="003342"/>
                </a:solidFill>
                <a:latin typeface="Plus Jakarta Sans SemiBold"/>
                <a:ea typeface="Plus Jakarta Sans SemiBold"/>
                <a:cs typeface="Plus Jakarta Sans SemiBold"/>
                <a:sym typeface="Plus Jakarta Sans SemiBold"/>
              </a:defRPr>
            </a:lvl5pPr>
            <a:lvl6pPr lvl="5" algn="ctr">
              <a:buNone/>
              <a:defRPr sz="600">
                <a:solidFill>
                  <a:srgbClr val="003342"/>
                </a:solidFill>
                <a:latin typeface="Plus Jakarta Sans SemiBold"/>
                <a:ea typeface="Plus Jakarta Sans SemiBold"/>
                <a:cs typeface="Plus Jakarta Sans SemiBold"/>
                <a:sym typeface="Plus Jakarta Sans SemiBold"/>
              </a:defRPr>
            </a:lvl6pPr>
            <a:lvl7pPr lvl="6" algn="ctr">
              <a:buNone/>
              <a:defRPr sz="600">
                <a:solidFill>
                  <a:srgbClr val="003342"/>
                </a:solidFill>
                <a:latin typeface="Plus Jakarta Sans SemiBold"/>
                <a:ea typeface="Plus Jakarta Sans SemiBold"/>
                <a:cs typeface="Plus Jakarta Sans SemiBold"/>
                <a:sym typeface="Plus Jakarta Sans SemiBold"/>
              </a:defRPr>
            </a:lvl7pPr>
            <a:lvl8pPr lvl="7" algn="ctr">
              <a:buNone/>
              <a:defRPr sz="600">
                <a:solidFill>
                  <a:srgbClr val="003342"/>
                </a:solidFill>
                <a:latin typeface="Plus Jakarta Sans SemiBold"/>
                <a:ea typeface="Plus Jakarta Sans SemiBold"/>
                <a:cs typeface="Plus Jakarta Sans SemiBold"/>
                <a:sym typeface="Plus Jakarta Sans SemiBold"/>
              </a:defRPr>
            </a:lvl8pPr>
            <a:lvl9pPr lvl="8" algn="ctr">
              <a:buNone/>
              <a:defRPr sz="600">
                <a:solidFill>
                  <a:srgbClr val="003342"/>
                </a:solidFill>
                <a:latin typeface="Plus Jakarta Sans SemiBold"/>
                <a:ea typeface="Plus Jakarta Sans SemiBold"/>
                <a:cs typeface="Plus Jakarta Sans SemiBold"/>
                <a:sym typeface="Plus Jakarta Sans SemiBold"/>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ZnSjFr6J9HI"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IisgnbMfKvI"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gEM8JbwZquM&amp;t=111s"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www.healtheuropa.com/hygiene-compliance-in-preventing-healthcare-associated-infections/103816/"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hyperlink" Target="https://www.healtheuropa.com/nova-biologicals-infection-prevention-during-the-winter-period/110999/"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7.png"/><Relationship Id="rId7" Type="http://schemas.openxmlformats.org/officeDocument/2006/relationships/diagramColors" Target="../diagrams/colors1.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3.e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34.e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35.e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36.emf"/></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hyperlink" Target="https://www.cdc.gov/tb/communication-resources/tuberculosis-fact-sheet.html?CDC_AAref_Val=https://www.cdc.gov/tb/publications/factsheets/general/tb.htm" TargetMode="External"/><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45.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50.xml"/><Relationship Id="rId1" Type="http://schemas.openxmlformats.org/officeDocument/2006/relationships/slideLayout" Target="../slideLayouts/slideLayout4.xml"/><Relationship Id="rId5" Type="http://schemas.openxmlformats.org/officeDocument/2006/relationships/image" Target="../media/image57.png"/><Relationship Id="rId4" Type="http://schemas.openxmlformats.org/officeDocument/2006/relationships/image" Target="../media/image56.emf"/></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4.xml"/><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2.png"/></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hyperlink" Target="https://www.ahrq.gov/data/infographics/hac-scorecard-2014-" TargetMode="External"/><Relationship Id="rId2" Type="http://schemas.openxmlformats.org/officeDocument/2006/relationships/notesSlide" Target="../notesSlides/notesSlide60.xml"/><Relationship Id="rId1" Type="http://schemas.openxmlformats.org/officeDocument/2006/relationships/slideLayout" Target="../slideLayouts/slideLayout4.xml"/><Relationship Id="rId6" Type="http://schemas.openxmlformats.org/officeDocument/2006/relationships/hyperlink" Target="https://www.hhs.gov/oidp/topics/health-care-associated-infections/targets-" TargetMode="External"/><Relationship Id="rId5" Type="http://schemas.openxmlformats.org/officeDocument/2006/relationships/hyperlink" Target="https://www.cdc.gov/hai/data/portal/progress-report.html" TargetMode="External"/><Relationship Id="rId4" Type="http://schemas.openxmlformats.org/officeDocument/2006/relationships/hyperlink" Target="http://ihi.org/IHI/Programs/Campaign/Campaign.htm"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LvRP3c5n3P8"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
        <p:cNvGrpSpPr/>
        <p:nvPr/>
      </p:nvGrpSpPr>
      <p:grpSpPr>
        <a:xfrm>
          <a:off x="0" y="0"/>
          <a:ext cx="0" cy="0"/>
          <a:chOff x="0" y="0"/>
          <a:chExt cx="0" cy="0"/>
        </a:xfrm>
      </p:grpSpPr>
      <p:sp>
        <p:nvSpPr>
          <p:cNvPr id="43" name="Google Shape;43;p10"/>
          <p:cNvSpPr txBox="1">
            <a:spLocks noGrp="1"/>
          </p:cNvSpPr>
          <p:nvPr>
            <p:ph type="sldNum" idx="12"/>
          </p:nvPr>
        </p:nvSpPr>
        <p:spPr>
          <a:xfrm>
            <a:off x="8713125" y="4792600"/>
            <a:ext cx="201600" cy="186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a:t>
            </a:fld>
            <a:endParaRPr/>
          </a:p>
        </p:txBody>
      </p:sp>
      <p:sp>
        <p:nvSpPr>
          <p:cNvPr id="44" name="Google Shape;44;p10"/>
          <p:cNvSpPr txBox="1"/>
          <p:nvPr/>
        </p:nvSpPr>
        <p:spPr>
          <a:xfrm>
            <a:off x="5671697" y="2888068"/>
            <a:ext cx="3295320" cy="1557107"/>
          </a:xfrm>
          <a:prstGeom prst="rect">
            <a:avLst/>
          </a:prstGeom>
          <a:noFill/>
          <a:ln>
            <a:noFill/>
          </a:ln>
        </p:spPr>
        <p:txBody>
          <a:bodyPr spcFirstLastPara="1" wrap="square" lIns="0" tIns="91425" rIns="91425" bIns="91425" anchor="t" anchorCtr="0">
            <a:noAutofit/>
          </a:bodyPr>
          <a:lstStyle/>
          <a:p>
            <a:pPr marL="0" lvl="0" indent="0" algn="l" rtl="0">
              <a:lnSpc>
                <a:spcPct val="150000"/>
              </a:lnSpc>
              <a:spcBef>
                <a:spcPts val="0"/>
              </a:spcBef>
              <a:spcAft>
                <a:spcPts val="0"/>
              </a:spcAft>
              <a:buNone/>
            </a:pPr>
            <a:r>
              <a:rPr lang="en" sz="1720" dirty="0">
                <a:solidFill>
                  <a:srgbClr val="E9FAFB"/>
                </a:solidFill>
                <a:latin typeface="Plus Jakarta Sans SemiBold"/>
                <a:ea typeface="Plus Jakarta Sans SemiBold"/>
                <a:cs typeface="Plus Jakarta Sans SemiBold"/>
                <a:sym typeface="Plus Jakarta Sans SemiBold"/>
              </a:rPr>
              <a:t>San Joaquin General Hospital</a:t>
            </a:r>
          </a:p>
          <a:p>
            <a:pPr marL="0" lvl="0" indent="0" algn="l" rtl="0">
              <a:lnSpc>
                <a:spcPct val="150000"/>
              </a:lnSpc>
              <a:spcBef>
                <a:spcPts val="0"/>
              </a:spcBef>
              <a:spcAft>
                <a:spcPts val="0"/>
              </a:spcAft>
              <a:buNone/>
            </a:pPr>
            <a:r>
              <a:rPr lang="en" dirty="0">
                <a:solidFill>
                  <a:schemeClr val="tx2"/>
                </a:solidFill>
                <a:latin typeface="Plus Jakarta Sans SemiBold"/>
                <a:ea typeface="Plus Jakarta Sans SemiBold"/>
                <a:cs typeface="Plus Jakarta Sans SemiBold"/>
                <a:sym typeface="Plus Jakarta Sans SemiBold"/>
              </a:rPr>
              <a:t>Steven Sloneski, ASN, MHFA-C, RN</a:t>
            </a:r>
          </a:p>
          <a:p>
            <a:pPr>
              <a:lnSpc>
                <a:spcPct val="150000"/>
              </a:lnSpc>
            </a:pPr>
            <a:r>
              <a:rPr lang="en-US" sz="1200" i="1" dirty="0">
                <a:solidFill>
                  <a:srgbClr val="E9FAFB"/>
                </a:solidFill>
                <a:latin typeface="Plus Jakarta Sans SemiBold"/>
                <a:ea typeface="Plus Jakarta Sans SemiBold"/>
                <a:cs typeface="Plus Jakarta Sans SemiBold"/>
                <a:sym typeface="Plus Jakarta Sans SemiBold"/>
              </a:rPr>
              <a:t>Infection Control Coordinator</a:t>
            </a:r>
            <a:endParaRPr lang="en" sz="1200" i="1" dirty="0">
              <a:solidFill>
                <a:schemeClr val="tx2"/>
              </a:solidFill>
              <a:latin typeface="Plus Jakarta Sans SemiBold"/>
              <a:ea typeface="Plus Jakarta Sans SemiBold"/>
              <a:cs typeface="Plus Jakarta Sans SemiBold"/>
              <a:sym typeface="Plus Jakarta Sans SemiBold"/>
            </a:endParaRPr>
          </a:p>
          <a:p>
            <a:pPr marL="0" lvl="0" indent="0" algn="l" rtl="0">
              <a:lnSpc>
                <a:spcPct val="150000"/>
              </a:lnSpc>
              <a:spcBef>
                <a:spcPts val="0"/>
              </a:spcBef>
              <a:spcAft>
                <a:spcPts val="0"/>
              </a:spcAft>
              <a:buNone/>
            </a:pPr>
            <a:r>
              <a:rPr lang="en" dirty="0">
                <a:solidFill>
                  <a:schemeClr val="tx2"/>
                </a:solidFill>
                <a:latin typeface="Plus Jakarta Sans SemiBold"/>
                <a:ea typeface="Plus Jakarta Sans SemiBold"/>
                <a:cs typeface="Plus Jakarta Sans SemiBold"/>
                <a:sym typeface="Plus Jakarta Sans SemiBold"/>
              </a:rPr>
              <a:t>Adriana Mejia, BSN, RN, PHN</a:t>
            </a:r>
          </a:p>
        </p:txBody>
      </p:sp>
      <p:sp>
        <p:nvSpPr>
          <p:cNvPr id="45" name="Google Shape;45;p10"/>
          <p:cNvSpPr txBox="1"/>
          <p:nvPr/>
        </p:nvSpPr>
        <p:spPr>
          <a:xfrm>
            <a:off x="5671697" y="982018"/>
            <a:ext cx="3399906" cy="1906050"/>
          </a:xfrm>
          <a:prstGeom prst="rect">
            <a:avLst/>
          </a:prstGeom>
          <a:noFill/>
          <a:ln>
            <a:noFill/>
          </a:ln>
        </p:spPr>
        <p:txBody>
          <a:bodyPr spcFirstLastPara="1" wrap="square" lIns="0" tIns="0" rIns="0" bIns="0" anchor="t" anchorCtr="0">
            <a:noAutofit/>
          </a:bodyPr>
          <a:lstStyle/>
          <a:p>
            <a:pPr marL="0" lvl="0" indent="0" rtl="0">
              <a:lnSpc>
                <a:spcPct val="85000"/>
              </a:lnSpc>
              <a:spcBef>
                <a:spcPts val="0"/>
              </a:spcBef>
              <a:spcAft>
                <a:spcPts val="0"/>
              </a:spcAft>
              <a:buNone/>
            </a:pPr>
            <a:r>
              <a:rPr lang="en" sz="4800" dirty="0">
                <a:solidFill>
                  <a:srgbClr val="E9FAFB"/>
                </a:solidFill>
                <a:latin typeface="Plus Jakarta Sans SemiBold"/>
                <a:ea typeface="Plus Jakarta Sans SemiBold"/>
                <a:cs typeface="Plus Jakarta Sans SemiBold"/>
                <a:sym typeface="Plus Jakarta Sans SemiBold"/>
              </a:rPr>
              <a:t>Infection Prevention &amp; Control</a:t>
            </a:r>
            <a:endParaRPr sz="4800" dirty="0">
              <a:solidFill>
                <a:srgbClr val="E9FAFB"/>
              </a:solidFill>
              <a:latin typeface="Plus Jakarta Sans SemiBold"/>
              <a:ea typeface="Plus Jakarta Sans SemiBold"/>
              <a:cs typeface="Plus Jakarta Sans SemiBold"/>
              <a:sym typeface="Plus Jakarta Sans SemiBold"/>
            </a:endParaRPr>
          </a:p>
        </p:txBody>
      </p:sp>
      <p:pic>
        <p:nvPicPr>
          <p:cNvPr id="2" name="Picture 1">
            <a:extLst>
              <a:ext uri="{FF2B5EF4-FFF2-40B4-BE49-F238E27FC236}">
                <a16:creationId xmlns:a16="http://schemas.microsoft.com/office/drawing/2014/main" id="{978894EE-5E58-657A-163B-E45F92E8E514}"/>
              </a:ext>
            </a:extLst>
          </p:cNvPr>
          <p:cNvPicPr>
            <a:picLocks noChangeAspect="1"/>
          </p:cNvPicPr>
          <p:nvPr/>
        </p:nvPicPr>
        <p:blipFill rotWithShape="1">
          <a:blip r:embed="rId4"/>
          <a:srcRect l="4453" r="18682"/>
          <a:stretch/>
        </p:blipFill>
        <p:spPr>
          <a:xfrm>
            <a:off x="0" y="0"/>
            <a:ext cx="5268686" cy="5140873"/>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7">
          <a:extLst>
            <a:ext uri="{FF2B5EF4-FFF2-40B4-BE49-F238E27FC236}">
              <a16:creationId xmlns:a16="http://schemas.microsoft.com/office/drawing/2014/main" id="{C1BCD07C-34AE-AC5B-EBF9-8913EBCFF27A}"/>
            </a:ext>
          </a:extLst>
        </p:cNvPr>
        <p:cNvGrpSpPr/>
        <p:nvPr/>
      </p:nvGrpSpPr>
      <p:grpSpPr>
        <a:xfrm>
          <a:off x="0" y="0"/>
          <a:ext cx="0" cy="0"/>
          <a:chOff x="0" y="0"/>
          <a:chExt cx="0" cy="0"/>
        </a:xfrm>
      </p:grpSpPr>
      <p:sp>
        <p:nvSpPr>
          <p:cNvPr id="78" name="Google Shape;78;p13">
            <a:extLst>
              <a:ext uri="{FF2B5EF4-FFF2-40B4-BE49-F238E27FC236}">
                <a16:creationId xmlns:a16="http://schemas.microsoft.com/office/drawing/2014/main" id="{9BC6EA7B-9969-9736-29B6-B772647592D1}"/>
              </a:ext>
            </a:extLst>
          </p:cNvPr>
          <p:cNvSpPr txBox="1">
            <a:spLocks noGrp="1"/>
          </p:cNvSpPr>
          <p:nvPr>
            <p:ph type="sldNum" idx="12"/>
          </p:nvPr>
        </p:nvSpPr>
        <p:spPr>
          <a:xfrm>
            <a:off x="8713125" y="4792600"/>
            <a:ext cx="201600" cy="186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10</a:t>
            </a:fld>
            <a:endParaRPr/>
          </a:p>
        </p:txBody>
      </p:sp>
      <p:sp>
        <p:nvSpPr>
          <p:cNvPr id="2" name="TextBox 1">
            <a:extLst>
              <a:ext uri="{FF2B5EF4-FFF2-40B4-BE49-F238E27FC236}">
                <a16:creationId xmlns:a16="http://schemas.microsoft.com/office/drawing/2014/main" id="{5E59260B-D104-029D-51A1-6DFAC364140D}"/>
              </a:ext>
            </a:extLst>
          </p:cNvPr>
          <p:cNvSpPr txBox="1"/>
          <p:nvPr/>
        </p:nvSpPr>
        <p:spPr>
          <a:xfrm>
            <a:off x="3806124" y="613311"/>
            <a:ext cx="4564794"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0" normalizeH="0" baseline="0" noProof="0" dirty="0">
                <a:ln>
                  <a:noFill/>
                </a:ln>
                <a:solidFill>
                  <a:schemeClr val="bg1"/>
                </a:solidFill>
                <a:effectLst/>
                <a:uLnTx/>
                <a:uFillTx/>
                <a:latin typeface="Plus Jakarta Sans ExtraBold" pitchFamily="2" charset="0"/>
                <a:ea typeface="+mn-ea"/>
                <a:cs typeface="Plus Jakarta Sans ExtraBold" pitchFamily="2" charset="0"/>
              </a:rPr>
              <a:t>Additional moments for health care workers to practice hand hygiene… just a reminder!</a:t>
            </a:r>
            <a:endParaRPr kumimoji="0" lang="en-US" sz="2000" b="1" i="0" u="none" strike="noStrike" kern="1200" cap="none" spc="0" normalizeH="0" baseline="0" noProof="0" dirty="0">
              <a:ln>
                <a:noFill/>
              </a:ln>
              <a:solidFill>
                <a:schemeClr val="bg1"/>
              </a:solidFill>
              <a:effectLst/>
              <a:uLnTx/>
              <a:uFillTx/>
              <a:latin typeface="Plus Jakarta Sans ExtraBold" pitchFamily="2" charset="0"/>
              <a:ea typeface="+mn-ea"/>
              <a:cs typeface="Plus Jakarta Sans ExtraBold" pitchFamily="2" charset="0"/>
            </a:endParaRPr>
          </a:p>
        </p:txBody>
      </p:sp>
      <p:sp>
        <p:nvSpPr>
          <p:cNvPr id="3" name="Content Placeholder 3">
            <a:extLst>
              <a:ext uri="{FF2B5EF4-FFF2-40B4-BE49-F238E27FC236}">
                <a16:creationId xmlns:a16="http://schemas.microsoft.com/office/drawing/2014/main" id="{F3CD905A-CB9B-2E49-C581-747AB418BEF2}"/>
              </a:ext>
            </a:extLst>
          </p:cNvPr>
          <p:cNvSpPr txBox="1">
            <a:spLocks/>
          </p:cNvSpPr>
          <p:nvPr/>
        </p:nvSpPr>
        <p:spPr>
          <a:xfrm>
            <a:off x="4006734" y="1837113"/>
            <a:ext cx="4706391" cy="3141787"/>
          </a:xfrm>
          <a:prstGeom prst="rect">
            <a:avLst/>
          </a:prstGeom>
        </p:spPr>
        <p:txBody>
          <a:bodyPr>
            <a:normAutofit fontScale="92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0000"/>
              </a:lnSpc>
              <a:spcAft>
                <a:spcPts val="1200"/>
              </a:spcAft>
              <a:buClrTx/>
              <a:buFont typeface="Calibri" panose="020F0502020204030204" pitchFamily="34" charset="0"/>
              <a:buChar char="•"/>
              <a:defRPr/>
            </a:pPr>
            <a:r>
              <a:rPr lang="en-US" sz="1800" dirty="0">
                <a:solidFill>
                  <a:schemeClr val="bg1"/>
                </a:solidFill>
                <a:latin typeface="Plus Jakarta Sans Medium" pitchFamily="2" charset="0"/>
                <a:cs typeface="Plus Jakarta Sans Medium" pitchFamily="2" charset="0"/>
              </a:rPr>
              <a:t>Before moving from work on a </a:t>
            </a:r>
            <a:r>
              <a:rPr lang="en-US" sz="1800" u="sng" dirty="0">
                <a:solidFill>
                  <a:schemeClr val="bg1"/>
                </a:solidFill>
                <a:latin typeface="Plus Jakarta Sans Medium" pitchFamily="2" charset="0"/>
                <a:cs typeface="Plus Jakarta Sans Medium" pitchFamily="2" charset="0"/>
              </a:rPr>
              <a:t>soiled</a:t>
            </a:r>
            <a:r>
              <a:rPr lang="en-US" sz="1800" dirty="0">
                <a:solidFill>
                  <a:schemeClr val="bg1"/>
                </a:solidFill>
                <a:latin typeface="Plus Jakarta Sans Medium" pitchFamily="2" charset="0"/>
                <a:cs typeface="Plus Jakarta Sans Medium" pitchFamily="2" charset="0"/>
              </a:rPr>
              <a:t> body site to a </a:t>
            </a:r>
            <a:r>
              <a:rPr lang="en-US" sz="1800" u="sng" dirty="0">
                <a:solidFill>
                  <a:schemeClr val="bg1"/>
                </a:solidFill>
                <a:latin typeface="Plus Jakarta Sans Medium" pitchFamily="2" charset="0"/>
                <a:cs typeface="Plus Jakarta Sans Medium" pitchFamily="2" charset="0"/>
              </a:rPr>
              <a:t>clean</a:t>
            </a:r>
            <a:r>
              <a:rPr lang="en-US" sz="1800" dirty="0">
                <a:solidFill>
                  <a:schemeClr val="bg1"/>
                </a:solidFill>
                <a:latin typeface="Plus Jakarta Sans Medium" pitchFamily="2" charset="0"/>
                <a:cs typeface="Plus Jakarta Sans Medium" pitchFamily="2" charset="0"/>
              </a:rPr>
              <a:t> body site on the same patient</a:t>
            </a:r>
          </a:p>
          <a:p>
            <a:pPr>
              <a:lnSpc>
                <a:spcPct val="110000"/>
              </a:lnSpc>
              <a:spcAft>
                <a:spcPts val="1200"/>
              </a:spcAft>
              <a:buClrTx/>
              <a:buFont typeface="Calibri" panose="020F0502020204030204" pitchFamily="34" charset="0"/>
              <a:buChar char="•"/>
              <a:defRPr/>
            </a:pPr>
            <a:r>
              <a:rPr lang="en-US" sz="1800" dirty="0">
                <a:solidFill>
                  <a:schemeClr val="bg1"/>
                </a:solidFill>
                <a:latin typeface="Plus Jakarta Sans Medium" pitchFamily="2" charset="0"/>
                <a:cs typeface="Plus Jakarta Sans Medium" pitchFamily="2" charset="0"/>
              </a:rPr>
              <a:t>Immediately after glove removal</a:t>
            </a:r>
          </a:p>
          <a:p>
            <a:pPr>
              <a:lnSpc>
                <a:spcPct val="110000"/>
              </a:lnSpc>
              <a:spcAft>
                <a:spcPts val="1200"/>
              </a:spcAft>
              <a:buClrTx/>
              <a:buFont typeface="Calibri" panose="020F0502020204030204" pitchFamily="34" charset="0"/>
              <a:buChar char="•"/>
              <a:defRPr/>
            </a:pPr>
            <a:r>
              <a:rPr lang="en-US" sz="1800" dirty="0">
                <a:solidFill>
                  <a:schemeClr val="bg1"/>
                </a:solidFill>
                <a:latin typeface="Plus Jakarta Sans Medium" pitchFamily="2" charset="0"/>
                <a:cs typeface="Plus Jakarta Sans Medium" pitchFamily="2" charset="0"/>
              </a:rPr>
              <a:t>After using the restroom/ and before eating or handling foods</a:t>
            </a:r>
          </a:p>
          <a:p>
            <a:pPr>
              <a:lnSpc>
                <a:spcPct val="110000"/>
              </a:lnSpc>
              <a:spcAft>
                <a:spcPts val="1200"/>
              </a:spcAft>
              <a:buClrTx/>
              <a:buFont typeface="Calibri" panose="020F0502020204030204" pitchFamily="34" charset="0"/>
              <a:buChar char="•"/>
              <a:defRPr/>
            </a:pPr>
            <a:r>
              <a:rPr lang="en-US" sz="1800" dirty="0">
                <a:solidFill>
                  <a:schemeClr val="bg1"/>
                </a:solidFill>
                <a:latin typeface="Plus Jakarta Sans Medium" pitchFamily="2" charset="0"/>
                <a:cs typeface="Plus Jakarta Sans Medium" pitchFamily="2" charset="0"/>
              </a:rPr>
              <a:t>Before/After medication administration</a:t>
            </a:r>
          </a:p>
          <a:p>
            <a:pPr>
              <a:lnSpc>
                <a:spcPct val="110000"/>
              </a:lnSpc>
              <a:spcAft>
                <a:spcPts val="1200"/>
              </a:spcAft>
              <a:buClrTx/>
              <a:defRPr/>
            </a:pPr>
            <a:endParaRPr lang="en-US" sz="1800" dirty="0">
              <a:solidFill>
                <a:schemeClr val="bg1"/>
              </a:solidFill>
              <a:latin typeface="Plus Jakarta Sans Medium" pitchFamily="2" charset="0"/>
              <a:cs typeface="Plus Jakarta Sans Medium" pitchFamily="2" charset="0"/>
            </a:endParaRPr>
          </a:p>
          <a:p>
            <a:pPr algn="r">
              <a:lnSpc>
                <a:spcPct val="110000"/>
              </a:lnSpc>
              <a:spcAft>
                <a:spcPts val="1200"/>
              </a:spcAft>
              <a:buClrTx/>
              <a:defRPr/>
            </a:pPr>
            <a:r>
              <a:rPr lang="en-US" sz="1800" i="1" dirty="0">
                <a:solidFill>
                  <a:schemeClr val="bg1"/>
                </a:solidFill>
                <a:latin typeface="Plus Jakarta Sans Medium" pitchFamily="2" charset="0"/>
                <a:cs typeface="Plus Jakarta Sans Medium" pitchFamily="2" charset="0"/>
              </a:rPr>
              <a:t>(CDC, 2021)</a:t>
            </a:r>
          </a:p>
          <a:p>
            <a:pPr>
              <a:lnSpc>
                <a:spcPct val="110000"/>
              </a:lnSpc>
              <a:spcAft>
                <a:spcPts val="1200"/>
              </a:spcAft>
              <a:buClr>
                <a:srgbClr val="E48312"/>
              </a:buClr>
              <a:defRPr/>
            </a:pPr>
            <a:endParaRPr lang="en-US" sz="1800" dirty="0">
              <a:solidFill>
                <a:schemeClr val="bg1"/>
              </a:solidFill>
              <a:latin typeface="Plus Jakarta Sans Medium" pitchFamily="2" charset="0"/>
              <a:cs typeface="Plus Jakarta Sans Medium" pitchFamily="2" charset="0"/>
            </a:endParaRPr>
          </a:p>
          <a:p>
            <a:pPr>
              <a:spcAft>
                <a:spcPts val="1200"/>
              </a:spcAft>
            </a:pPr>
            <a:endParaRPr lang="en-US" sz="1800" dirty="0">
              <a:solidFill>
                <a:schemeClr val="bg1"/>
              </a:solidFill>
              <a:latin typeface="Plus Jakarta Sans Medium" pitchFamily="2" charset="0"/>
              <a:cs typeface="Plus Jakarta Sans Medium" pitchFamily="2" charset="0"/>
            </a:endParaRPr>
          </a:p>
        </p:txBody>
      </p:sp>
      <p:pic>
        <p:nvPicPr>
          <p:cNvPr id="4" name="Picture 3">
            <a:extLst>
              <a:ext uri="{FF2B5EF4-FFF2-40B4-BE49-F238E27FC236}">
                <a16:creationId xmlns:a16="http://schemas.microsoft.com/office/drawing/2014/main" id="{427E7DC6-2E30-E2E6-B9DB-5E913CF9DAE6}"/>
              </a:ext>
            </a:extLst>
          </p:cNvPr>
          <p:cNvPicPr>
            <a:picLocks noChangeAspect="1"/>
          </p:cNvPicPr>
          <p:nvPr/>
        </p:nvPicPr>
        <p:blipFill>
          <a:blip r:embed="rId3"/>
          <a:stretch>
            <a:fillRect/>
          </a:stretch>
        </p:blipFill>
        <p:spPr>
          <a:xfrm>
            <a:off x="850640" y="743074"/>
            <a:ext cx="2753884" cy="2188078"/>
          </a:xfrm>
          <a:prstGeom prst="rect">
            <a:avLst/>
          </a:prstGeom>
        </p:spPr>
      </p:pic>
      <p:pic>
        <p:nvPicPr>
          <p:cNvPr id="5" name="Picture 4">
            <a:extLst>
              <a:ext uri="{FF2B5EF4-FFF2-40B4-BE49-F238E27FC236}">
                <a16:creationId xmlns:a16="http://schemas.microsoft.com/office/drawing/2014/main" id="{42863092-BE06-1A86-2208-C07711CD2E2B}"/>
              </a:ext>
            </a:extLst>
          </p:cNvPr>
          <p:cNvPicPr>
            <a:picLocks noChangeAspect="1"/>
          </p:cNvPicPr>
          <p:nvPr/>
        </p:nvPicPr>
        <p:blipFill>
          <a:blip r:embed="rId4"/>
          <a:stretch>
            <a:fillRect/>
          </a:stretch>
        </p:blipFill>
        <p:spPr>
          <a:xfrm>
            <a:off x="740586" y="3293232"/>
            <a:ext cx="2973992" cy="1237204"/>
          </a:xfrm>
          <a:prstGeom prst="rect">
            <a:avLst/>
          </a:prstGeom>
        </p:spPr>
      </p:pic>
    </p:spTree>
    <p:extLst>
      <p:ext uri="{BB962C8B-B14F-4D97-AF65-F5344CB8AC3E}">
        <p14:creationId xmlns:p14="http://schemas.microsoft.com/office/powerpoint/2010/main" val="155794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7">
          <a:extLst>
            <a:ext uri="{FF2B5EF4-FFF2-40B4-BE49-F238E27FC236}">
              <a16:creationId xmlns:a16="http://schemas.microsoft.com/office/drawing/2014/main" id="{D7CA3F95-CDFE-FEA3-2D30-66937FA2DEF1}"/>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F7FB88BD-E4BA-92DE-2F78-1B32A0491885}"/>
              </a:ext>
            </a:extLst>
          </p:cNvPr>
          <p:cNvSpPr txBox="1">
            <a:spLocks/>
          </p:cNvSpPr>
          <p:nvPr/>
        </p:nvSpPr>
        <p:spPr>
          <a:xfrm>
            <a:off x="4572000" y="347181"/>
            <a:ext cx="3829790" cy="1660537"/>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
                <a:srgbClr val="052049"/>
              </a:buClr>
              <a:buSzTx/>
              <a:buFontTx/>
              <a:buNone/>
              <a:tabLst/>
              <a:defRPr/>
            </a:pPr>
            <a:r>
              <a:rPr kumimoji="0" 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Plus Jakarta Sans ExtraBold" pitchFamily="2" charset="0"/>
                <a:cs typeface="Plus Jakarta Sans ExtraBold" pitchFamily="2" charset="0"/>
              </a:rPr>
              <a:t>Which product should I use?</a:t>
            </a:r>
          </a:p>
        </p:txBody>
      </p:sp>
      <p:sp>
        <p:nvSpPr>
          <p:cNvPr id="10" name="TextBox 9">
            <a:extLst>
              <a:ext uri="{FF2B5EF4-FFF2-40B4-BE49-F238E27FC236}">
                <a16:creationId xmlns:a16="http://schemas.microsoft.com/office/drawing/2014/main" id="{FAE3F17C-5854-D49E-B12F-6273185E509D}"/>
              </a:ext>
            </a:extLst>
          </p:cNvPr>
          <p:cNvSpPr txBox="1"/>
          <p:nvPr/>
        </p:nvSpPr>
        <p:spPr>
          <a:xfrm>
            <a:off x="4572000" y="1825562"/>
            <a:ext cx="4563458" cy="3317938"/>
          </a:xfrm>
          <a:prstGeom prst="rect">
            <a:avLst/>
          </a:prstGeom>
        </p:spPr>
        <p:txBody>
          <a:bodyPr vert="horz" lIns="91440" tIns="45720" rIns="91440" bIns="45720" rtlCol="0" anchor="t">
            <a:normAutofit lnSpcReduction="10000"/>
          </a:bodyPr>
          <a:lstStyle/>
          <a:p>
            <a:pPr marL="285750" indent="-285750" defTabSz="457200">
              <a:lnSpc>
                <a:spcPct val="90000"/>
              </a:lnSpc>
              <a:spcBef>
                <a:spcPts val="1000"/>
              </a:spcBef>
              <a:buClr>
                <a:schemeClr val="bg2"/>
              </a:buClr>
              <a:buSzPct val="80000"/>
              <a:buFont typeface="Wingdings" panose="05000000000000000000" pitchFamily="2" charset="2"/>
              <a:buChar char="Ø"/>
              <a:defRPr/>
            </a:pPr>
            <a:r>
              <a:rPr lang="en-US" sz="1800" b="1" kern="1200" dirty="0">
                <a:solidFill>
                  <a:schemeClr val="bg1"/>
                </a:solidFill>
                <a:effectLst>
                  <a:outerShdw blurRad="38100" dist="38100" dir="2700000" algn="tl">
                    <a:srgbClr val="000000">
                      <a:alpha val="43137"/>
                    </a:srgbClr>
                  </a:outerShdw>
                </a:effectLst>
                <a:latin typeface="Plus Jakarta Sans SemiBold" pitchFamily="2" charset="0"/>
                <a:ea typeface="+mn-ea"/>
                <a:cs typeface="Plus Jakarta Sans SemiBold" pitchFamily="2" charset="0"/>
              </a:rPr>
              <a:t>Alcohol-based hand sanitizer is preferred</a:t>
            </a:r>
          </a:p>
          <a:p>
            <a:pPr marL="285750" indent="-285750" defTabSz="457200">
              <a:lnSpc>
                <a:spcPct val="90000"/>
              </a:lnSpc>
              <a:spcBef>
                <a:spcPts val="1000"/>
              </a:spcBef>
              <a:buClr>
                <a:schemeClr val="bg2"/>
              </a:buClr>
              <a:buSzPct val="80000"/>
              <a:buFont typeface="Wingdings" panose="05000000000000000000" pitchFamily="2" charset="2"/>
              <a:buChar char="Ø"/>
              <a:defRPr/>
            </a:pPr>
            <a:r>
              <a:rPr lang="en-US" sz="1800" kern="1200" dirty="0">
                <a:solidFill>
                  <a:schemeClr val="bg1"/>
                </a:solidFill>
                <a:latin typeface="Plus Jakarta Sans SemiBold" pitchFamily="2" charset="0"/>
                <a:ea typeface="+mn-ea"/>
                <a:cs typeface="Plus Jakarta Sans SemiBold" pitchFamily="2" charset="0"/>
              </a:rPr>
              <a:t>For non-visibly-soiled hands</a:t>
            </a:r>
          </a:p>
          <a:p>
            <a:pPr marL="285750" indent="-285750" defTabSz="457200">
              <a:lnSpc>
                <a:spcPct val="90000"/>
              </a:lnSpc>
              <a:spcBef>
                <a:spcPts val="1000"/>
              </a:spcBef>
              <a:buClr>
                <a:schemeClr val="bg2"/>
              </a:buClr>
              <a:buSzPct val="80000"/>
              <a:buFont typeface="Wingdings" panose="05000000000000000000" pitchFamily="2" charset="2"/>
              <a:buChar char="Ø"/>
              <a:defRPr/>
            </a:pPr>
            <a:r>
              <a:rPr lang="en-US" sz="1800" kern="1200" dirty="0">
                <a:solidFill>
                  <a:schemeClr val="bg1"/>
                </a:solidFill>
                <a:latin typeface="Plus Jakarta Sans SemiBold" pitchFamily="2" charset="0"/>
                <a:ea typeface="+mn-ea"/>
                <a:cs typeface="Plus Jakarta Sans SemiBold" pitchFamily="2" charset="0"/>
              </a:rPr>
              <a:t>Use after removing gloves</a:t>
            </a:r>
          </a:p>
          <a:p>
            <a:pPr marL="285750" indent="-285750" defTabSz="457200">
              <a:lnSpc>
                <a:spcPct val="90000"/>
              </a:lnSpc>
              <a:spcBef>
                <a:spcPts val="1000"/>
              </a:spcBef>
              <a:buClr>
                <a:schemeClr val="bg2"/>
              </a:buClr>
              <a:buSzPct val="80000"/>
              <a:buFont typeface="Wingdings" panose="05000000000000000000" pitchFamily="2" charset="2"/>
              <a:buChar char="Ø"/>
              <a:defRPr/>
            </a:pPr>
            <a:r>
              <a:rPr lang="en-US" sz="1800" kern="1200" dirty="0">
                <a:solidFill>
                  <a:schemeClr val="bg1"/>
                </a:solidFill>
                <a:latin typeface="Plus Jakarta Sans SemiBold" pitchFamily="2" charset="0"/>
                <a:ea typeface="+mn-ea"/>
                <a:cs typeface="Plus Jakarta Sans SemiBold" pitchFamily="2" charset="0"/>
              </a:rPr>
              <a:t>Use after dry skin contact</a:t>
            </a:r>
          </a:p>
          <a:p>
            <a:pPr marL="285750" indent="-285750" defTabSz="457200">
              <a:lnSpc>
                <a:spcPct val="90000"/>
              </a:lnSpc>
              <a:spcBef>
                <a:spcPts val="1000"/>
              </a:spcBef>
              <a:buClr>
                <a:schemeClr val="bg2"/>
              </a:buClr>
              <a:buSzPct val="80000"/>
              <a:buFont typeface="Wingdings" panose="05000000000000000000" pitchFamily="2" charset="2"/>
              <a:buChar char="Ø"/>
              <a:defRPr/>
            </a:pPr>
            <a:r>
              <a:rPr lang="en-US" sz="1800" kern="1200" dirty="0">
                <a:solidFill>
                  <a:schemeClr val="bg1"/>
                </a:solidFill>
                <a:latin typeface="Plus Jakarta Sans SemiBold" pitchFamily="2" charset="0"/>
                <a:ea typeface="+mn-ea"/>
                <a:cs typeface="Plus Jakarta Sans SemiBold" pitchFamily="2" charset="0"/>
              </a:rPr>
              <a:t>Quick, effective, kind to skin</a:t>
            </a:r>
          </a:p>
          <a:p>
            <a:pPr marL="285750" indent="-285750" defTabSz="457200">
              <a:lnSpc>
                <a:spcPct val="90000"/>
              </a:lnSpc>
              <a:spcBef>
                <a:spcPts val="1000"/>
              </a:spcBef>
              <a:buClr>
                <a:schemeClr val="bg2"/>
              </a:buClr>
              <a:buSzPct val="80000"/>
              <a:buFont typeface="Wingdings" panose="05000000000000000000" pitchFamily="2" charset="2"/>
              <a:buChar char="Ø"/>
              <a:defRPr/>
            </a:pPr>
            <a:r>
              <a:rPr lang="en-US" sz="1800" kern="1200" dirty="0">
                <a:solidFill>
                  <a:schemeClr val="bg1"/>
                </a:solidFill>
                <a:latin typeface="Plus Jakarta Sans SemiBold" pitchFamily="2" charset="0"/>
                <a:ea typeface="+mn-ea"/>
                <a:cs typeface="Plus Jakarta Sans SemiBold" pitchFamily="2" charset="0"/>
              </a:rPr>
              <a:t>More effective than soap and water for killing bacteria</a:t>
            </a:r>
          </a:p>
          <a:p>
            <a:pPr marL="285750" indent="-285750" defTabSz="457200">
              <a:lnSpc>
                <a:spcPct val="90000"/>
              </a:lnSpc>
              <a:spcBef>
                <a:spcPts val="1000"/>
              </a:spcBef>
              <a:buClr>
                <a:schemeClr val="bg2"/>
              </a:buClr>
              <a:buSzPct val="80000"/>
              <a:buFont typeface="Wingdings" panose="05000000000000000000" pitchFamily="2" charset="2"/>
              <a:buChar char="Ø"/>
              <a:defRPr/>
            </a:pPr>
            <a:r>
              <a:rPr lang="en-US" sz="1800" b="1" i="1" u="sng" kern="1200" dirty="0">
                <a:solidFill>
                  <a:schemeClr val="bg1"/>
                </a:solidFill>
                <a:latin typeface="Plus Jakarta Sans SemiBold" pitchFamily="2" charset="0"/>
                <a:ea typeface="+mn-ea"/>
                <a:cs typeface="Plus Jakarta Sans SemiBold" pitchFamily="2" charset="0"/>
              </a:rPr>
              <a:t>NEVER use for C-diff rooms (not effective sporicidal)</a:t>
            </a:r>
          </a:p>
        </p:txBody>
      </p:sp>
      <p:pic>
        <p:nvPicPr>
          <p:cNvPr id="11" name="Picture 10">
            <a:extLst>
              <a:ext uri="{FF2B5EF4-FFF2-40B4-BE49-F238E27FC236}">
                <a16:creationId xmlns:a16="http://schemas.microsoft.com/office/drawing/2014/main" id="{2B582C49-FD55-362D-D162-31E9FB9B34DE}"/>
              </a:ext>
            </a:extLst>
          </p:cNvPr>
          <p:cNvPicPr>
            <a:picLocks noChangeAspect="1"/>
          </p:cNvPicPr>
          <p:nvPr/>
        </p:nvPicPr>
        <p:blipFill>
          <a:blip r:embed="rId3"/>
          <a:stretch>
            <a:fillRect/>
          </a:stretch>
        </p:blipFill>
        <p:spPr>
          <a:xfrm>
            <a:off x="657555" y="1034398"/>
            <a:ext cx="3725639" cy="3074704"/>
          </a:xfrm>
          <a:prstGeom prst="rect">
            <a:avLst/>
          </a:prstGeom>
        </p:spPr>
      </p:pic>
    </p:spTree>
    <p:extLst>
      <p:ext uri="{BB962C8B-B14F-4D97-AF65-F5344CB8AC3E}">
        <p14:creationId xmlns:p14="http://schemas.microsoft.com/office/powerpoint/2010/main" val="18070979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7">
          <a:extLst>
            <a:ext uri="{FF2B5EF4-FFF2-40B4-BE49-F238E27FC236}">
              <a16:creationId xmlns:a16="http://schemas.microsoft.com/office/drawing/2014/main" id="{41A7B245-9ADE-557D-A1BD-E9C0C1D9C572}"/>
            </a:ext>
          </a:extLst>
        </p:cNvPr>
        <p:cNvGrpSpPr/>
        <p:nvPr/>
      </p:nvGrpSpPr>
      <p:grpSpPr>
        <a:xfrm>
          <a:off x="0" y="0"/>
          <a:ext cx="0" cy="0"/>
          <a:chOff x="0" y="0"/>
          <a:chExt cx="0" cy="0"/>
        </a:xfrm>
      </p:grpSpPr>
      <p:sp>
        <p:nvSpPr>
          <p:cNvPr id="78" name="Google Shape;78;p13">
            <a:extLst>
              <a:ext uri="{FF2B5EF4-FFF2-40B4-BE49-F238E27FC236}">
                <a16:creationId xmlns:a16="http://schemas.microsoft.com/office/drawing/2014/main" id="{C9464384-60F7-AEB3-711B-3E23C6B17F0B}"/>
              </a:ext>
            </a:extLst>
          </p:cNvPr>
          <p:cNvSpPr txBox="1">
            <a:spLocks noGrp="1"/>
          </p:cNvSpPr>
          <p:nvPr>
            <p:ph type="sldNum" idx="12"/>
          </p:nvPr>
        </p:nvSpPr>
        <p:spPr>
          <a:xfrm>
            <a:off x="8713125" y="4792600"/>
            <a:ext cx="201600" cy="186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12</a:t>
            </a:fld>
            <a:endParaRPr/>
          </a:p>
        </p:txBody>
      </p:sp>
      <p:sp>
        <p:nvSpPr>
          <p:cNvPr id="88" name="Google Shape;88;p13">
            <a:extLst>
              <a:ext uri="{FF2B5EF4-FFF2-40B4-BE49-F238E27FC236}">
                <a16:creationId xmlns:a16="http://schemas.microsoft.com/office/drawing/2014/main" id="{FDB2B189-B296-57E7-ACA7-15474A732BFF}"/>
              </a:ext>
            </a:extLst>
          </p:cNvPr>
          <p:cNvSpPr txBox="1"/>
          <p:nvPr/>
        </p:nvSpPr>
        <p:spPr>
          <a:xfrm>
            <a:off x="700704" y="239414"/>
            <a:ext cx="8113221" cy="818412"/>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2800" dirty="0">
                <a:solidFill>
                  <a:schemeClr val="bg1"/>
                </a:solidFill>
                <a:latin typeface="Plus Jakarta Sans ExtraBold" pitchFamily="2" charset="0"/>
                <a:ea typeface="Plus Jakarta Sans SemiBold"/>
                <a:cs typeface="Plus Jakarta Sans ExtraBold" pitchFamily="2" charset="0"/>
                <a:sym typeface="Plus Jakarta Sans SemiBold"/>
              </a:rPr>
              <a:t>Hand Hygiene 101</a:t>
            </a:r>
          </a:p>
          <a:p>
            <a:pPr marL="0" lvl="0" indent="0" algn="ctr" rtl="0">
              <a:spcBef>
                <a:spcPts val="0"/>
              </a:spcBef>
              <a:spcAft>
                <a:spcPts val="0"/>
              </a:spcAft>
              <a:buNone/>
            </a:pPr>
            <a:r>
              <a:rPr lang="en" sz="2800" u="sng" dirty="0">
                <a:solidFill>
                  <a:schemeClr val="bg1"/>
                </a:solidFill>
                <a:latin typeface="Plus Jakarta Sans ExtraBold" pitchFamily="2" charset="0"/>
                <a:ea typeface="Plus Jakarta Sans SemiBold"/>
                <a:cs typeface="Plus Jakarta Sans ExtraBold" pitchFamily="2" charset="0"/>
                <a:sym typeface="Plus Jakarta Sans SemiBold"/>
              </a:rPr>
              <a:t>Sanitizers</a:t>
            </a:r>
            <a:endParaRPr sz="2800" u="sng" dirty="0">
              <a:solidFill>
                <a:schemeClr val="bg1"/>
              </a:solidFill>
              <a:latin typeface="Plus Jakarta Sans ExtraBold" pitchFamily="2" charset="0"/>
              <a:ea typeface="Plus Jakarta Sans SemiBold"/>
              <a:cs typeface="Plus Jakarta Sans ExtraBold" pitchFamily="2" charset="0"/>
              <a:sym typeface="Plus Jakarta Sans SemiBold"/>
            </a:endParaRPr>
          </a:p>
        </p:txBody>
      </p:sp>
      <p:sp>
        <p:nvSpPr>
          <p:cNvPr id="3" name="Rectangle 5">
            <a:extLst>
              <a:ext uri="{FF2B5EF4-FFF2-40B4-BE49-F238E27FC236}">
                <a16:creationId xmlns:a16="http://schemas.microsoft.com/office/drawing/2014/main" id="{E6E633ED-3487-26D9-A9C9-A1DB08FEFEC1}"/>
              </a:ext>
            </a:extLst>
          </p:cNvPr>
          <p:cNvSpPr txBox="1">
            <a:spLocks noChangeArrowheads="1"/>
          </p:cNvSpPr>
          <p:nvPr/>
        </p:nvSpPr>
        <p:spPr>
          <a:xfrm>
            <a:off x="1414509" y="1187177"/>
            <a:ext cx="6399455" cy="54032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solidFill>
                  <a:schemeClr val="bg1"/>
                </a:solidFill>
                <a:latin typeface="Plus Jakarta Sans Medium" pitchFamily="2" charset="0"/>
                <a:cs typeface="Plus Jakarta Sans Medium" pitchFamily="2" charset="0"/>
                <a:hlinkClick r:id="rId3">
                  <a:extLst>
                    <a:ext uri="{A12FA001-AC4F-418D-AE19-62706E023703}">
                      <ahyp:hlinkClr xmlns:ahyp="http://schemas.microsoft.com/office/drawing/2018/hyperlinkcolor" val="tx"/>
                    </a:ext>
                  </a:extLst>
                </a:hlinkClick>
              </a:rPr>
              <a:t>WHO: How to handrub? With alcohol-based formulation (youtube.com)</a:t>
            </a:r>
            <a:r>
              <a:rPr lang="en-US" dirty="0">
                <a:solidFill>
                  <a:schemeClr val="bg1"/>
                </a:solidFill>
                <a:latin typeface="Plus Jakarta Sans Medium" pitchFamily="2" charset="0"/>
                <a:cs typeface="Plus Jakarta Sans Medium" pitchFamily="2" charset="0"/>
              </a:rPr>
              <a:t>          Video</a:t>
            </a:r>
          </a:p>
        </p:txBody>
      </p:sp>
      <p:pic>
        <p:nvPicPr>
          <p:cNvPr id="2" name="Picture 2" descr="How to use Hand Sanitizer | Hygiene World Sdn. Bhd">
            <a:extLst>
              <a:ext uri="{FF2B5EF4-FFF2-40B4-BE49-F238E27FC236}">
                <a16:creationId xmlns:a16="http://schemas.microsoft.com/office/drawing/2014/main" id="{BEF72C02-1C46-5A68-637C-CB572B2B43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1214" y="1607472"/>
            <a:ext cx="5582471" cy="3371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7">
          <a:extLst>
            <a:ext uri="{FF2B5EF4-FFF2-40B4-BE49-F238E27FC236}">
              <a16:creationId xmlns:a16="http://schemas.microsoft.com/office/drawing/2014/main" id="{A3E47581-68FB-2E2D-E355-D5BF06F555A5}"/>
            </a:ext>
          </a:extLst>
        </p:cNvPr>
        <p:cNvGrpSpPr/>
        <p:nvPr/>
      </p:nvGrpSpPr>
      <p:grpSpPr>
        <a:xfrm>
          <a:off x="0" y="0"/>
          <a:ext cx="0" cy="0"/>
          <a:chOff x="0" y="0"/>
          <a:chExt cx="0" cy="0"/>
        </a:xfrm>
      </p:grpSpPr>
      <p:sp>
        <p:nvSpPr>
          <p:cNvPr id="78" name="Google Shape;78;p13">
            <a:extLst>
              <a:ext uri="{FF2B5EF4-FFF2-40B4-BE49-F238E27FC236}">
                <a16:creationId xmlns:a16="http://schemas.microsoft.com/office/drawing/2014/main" id="{7C220ECE-7BC8-C633-6100-8DFFD08D99DE}"/>
              </a:ext>
            </a:extLst>
          </p:cNvPr>
          <p:cNvSpPr txBox="1">
            <a:spLocks noGrp="1"/>
          </p:cNvSpPr>
          <p:nvPr>
            <p:ph type="sldNum" idx="12"/>
          </p:nvPr>
        </p:nvSpPr>
        <p:spPr>
          <a:xfrm>
            <a:off x="8713125" y="4792600"/>
            <a:ext cx="201600" cy="186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13</a:t>
            </a:fld>
            <a:endParaRPr/>
          </a:p>
        </p:txBody>
      </p:sp>
      <p:pic>
        <p:nvPicPr>
          <p:cNvPr id="4" name="Picture 6" descr="SOILED IT! - Imgflip">
            <a:extLst>
              <a:ext uri="{FF2B5EF4-FFF2-40B4-BE49-F238E27FC236}">
                <a16:creationId xmlns:a16="http://schemas.microsoft.com/office/drawing/2014/main" id="{AA5640AC-5F0D-82E6-6B57-08B4FFD7E7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905" y="381402"/>
            <a:ext cx="2951244" cy="22146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 diff Testing. 2 types of C. difficile test &amp; its result">
            <a:extLst>
              <a:ext uri="{FF2B5EF4-FFF2-40B4-BE49-F238E27FC236}">
                <a16:creationId xmlns:a16="http://schemas.microsoft.com/office/drawing/2014/main" id="{D446C478-94E7-C4A1-E6FC-43FD918B88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905" y="2719555"/>
            <a:ext cx="2951244" cy="204254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C5A5C2AA-A8B1-4DC2-02AB-19E1BC2381EE}"/>
              </a:ext>
            </a:extLst>
          </p:cNvPr>
          <p:cNvSpPr txBox="1">
            <a:spLocks/>
          </p:cNvSpPr>
          <p:nvPr/>
        </p:nvSpPr>
        <p:spPr>
          <a:xfrm>
            <a:off x="4073236" y="381402"/>
            <a:ext cx="4903455" cy="986589"/>
          </a:xfrm>
          <a:prstGeom prst="rect">
            <a:avLst/>
          </a:prstGeom>
        </p:spPr>
        <p:txBody>
          <a:bodyPr vert="horz" lIns="91440" tIns="45720" rIns="91440" bIns="45720" rtlCol="0" anchor="b">
            <a:normAutofit/>
          </a:bodyPr>
          <a:lstStyle>
            <a:lvl1pPr algn="l" defTabSz="457200" rtl="0" eaLnBrk="1" latinLnBrk="0" hangingPunct="1">
              <a:spcBef>
                <a:spcPct val="0"/>
              </a:spcBef>
              <a:buNone/>
              <a:defRPr sz="2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Plus Jakarta Sans ExtraBold" pitchFamily="2" charset="0"/>
                <a:cs typeface="Plus Jakarta Sans ExtraBold" pitchFamily="2" charset="0"/>
              </a:rPr>
              <a:t>When do I use Soap &amp; Water?</a:t>
            </a:r>
          </a:p>
        </p:txBody>
      </p:sp>
      <p:sp>
        <p:nvSpPr>
          <p:cNvPr id="10" name="TextBox 9">
            <a:extLst>
              <a:ext uri="{FF2B5EF4-FFF2-40B4-BE49-F238E27FC236}">
                <a16:creationId xmlns:a16="http://schemas.microsoft.com/office/drawing/2014/main" id="{6800999C-6A04-125C-EB65-BB5D03F1496A}"/>
              </a:ext>
            </a:extLst>
          </p:cNvPr>
          <p:cNvSpPr txBox="1"/>
          <p:nvPr/>
        </p:nvSpPr>
        <p:spPr>
          <a:xfrm>
            <a:off x="4141125" y="1394367"/>
            <a:ext cx="4572000" cy="3441968"/>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1000"/>
              </a:spcBef>
              <a:spcAft>
                <a:spcPts val="0"/>
              </a:spcAft>
              <a:buClr>
                <a:schemeClr val="bg2"/>
              </a:buClr>
              <a:buSzPct val="80000"/>
              <a:buFont typeface="Wingdings 3" charset="2"/>
              <a:buChar char=""/>
              <a:tabLst/>
              <a:defRPr/>
            </a:pPr>
            <a:r>
              <a:rPr kumimoji="0" lang="en-US" sz="1600" b="0" i="0" u="none" strike="noStrike" kern="1200" cap="none" spc="0" normalizeH="0" baseline="0" noProof="0" dirty="0">
                <a:ln>
                  <a:noFill/>
                </a:ln>
                <a:solidFill>
                  <a:schemeClr val="bg1"/>
                </a:solidFill>
                <a:effectLst/>
                <a:uLnTx/>
                <a:uFillTx/>
                <a:latin typeface="Plus Jakarta Sans Medium" pitchFamily="2" charset="0"/>
                <a:ea typeface="+mn-ea"/>
                <a:cs typeface="Plus Jakarta Sans Medium" pitchFamily="2" charset="0"/>
              </a:rPr>
              <a:t>When your hands are visibly soiled</a:t>
            </a:r>
          </a:p>
          <a:p>
            <a:pPr marL="342900" marR="0" lvl="0" indent="-342900" algn="l" defTabSz="457200" rtl="0" eaLnBrk="1" fontAlgn="auto" latinLnBrk="0" hangingPunct="1">
              <a:lnSpc>
                <a:spcPct val="100000"/>
              </a:lnSpc>
              <a:spcBef>
                <a:spcPts val="1000"/>
              </a:spcBef>
              <a:spcAft>
                <a:spcPts val="0"/>
              </a:spcAft>
              <a:buClr>
                <a:schemeClr val="bg2"/>
              </a:buClr>
              <a:buSzPct val="80000"/>
              <a:buFont typeface="Wingdings 3" charset="2"/>
              <a:buChar char=""/>
              <a:tabLst/>
              <a:defRPr/>
            </a:pPr>
            <a:r>
              <a:rPr kumimoji="0" lang="en-US" sz="1600" b="0" i="0" u="none" strike="noStrike" kern="1200" cap="none" spc="0" normalizeH="0" baseline="0" noProof="0" dirty="0">
                <a:ln>
                  <a:noFill/>
                </a:ln>
                <a:solidFill>
                  <a:schemeClr val="bg1"/>
                </a:solidFill>
                <a:effectLst/>
                <a:uLnTx/>
                <a:uFillTx/>
                <a:latin typeface="Plus Jakarta Sans Medium" pitchFamily="2" charset="0"/>
                <a:ea typeface="+mn-ea"/>
                <a:cs typeface="Plus Jakarta Sans Medium" pitchFamily="2" charset="0"/>
              </a:rPr>
              <a:t>After going to the restroom</a:t>
            </a:r>
          </a:p>
          <a:p>
            <a:pPr marL="342900" marR="0" lvl="0" indent="-342900" algn="l" defTabSz="457200" rtl="0" eaLnBrk="1" fontAlgn="auto" latinLnBrk="0" hangingPunct="1">
              <a:lnSpc>
                <a:spcPct val="100000"/>
              </a:lnSpc>
              <a:spcBef>
                <a:spcPts val="1000"/>
              </a:spcBef>
              <a:spcAft>
                <a:spcPts val="0"/>
              </a:spcAft>
              <a:buClr>
                <a:schemeClr val="bg2"/>
              </a:buClr>
              <a:buSzPct val="80000"/>
              <a:buFont typeface="Wingdings 3" charset="2"/>
              <a:buChar char=""/>
              <a:tabLst/>
              <a:defRPr/>
            </a:pPr>
            <a:r>
              <a:rPr kumimoji="0" lang="en-US" sz="1600" b="0" i="0" u="none" strike="noStrike" kern="1200" cap="none" spc="0" normalizeH="0" baseline="0" noProof="0" dirty="0">
                <a:ln>
                  <a:noFill/>
                </a:ln>
                <a:solidFill>
                  <a:schemeClr val="bg1"/>
                </a:solidFill>
                <a:effectLst/>
                <a:uLnTx/>
                <a:uFillTx/>
                <a:latin typeface="Plus Jakarta Sans Medium" pitchFamily="2" charset="0"/>
                <a:ea typeface="+mn-ea"/>
                <a:cs typeface="Plus Jakarta Sans Medium" pitchFamily="2" charset="0"/>
              </a:rPr>
              <a:t>Before and after you eat OR drink anything</a:t>
            </a:r>
          </a:p>
          <a:p>
            <a:pPr marL="342900" marR="0" lvl="0" indent="-342900" algn="l" defTabSz="457200" rtl="0" eaLnBrk="1" fontAlgn="auto" latinLnBrk="0" hangingPunct="1">
              <a:lnSpc>
                <a:spcPct val="100000"/>
              </a:lnSpc>
              <a:spcBef>
                <a:spcPts val="1000"/>
              </a:spcBef>
              <a:spcAft>
                <a:spcPts val="0"/>
              </a:spcAft>
              <a:buClr>
                <a:schemeClr val="bg2"/>
              </a:buClr>
              <a:buSzPct val="80000"/>
              <a:buFont typeface="Wingdings 3" charset="2"/>
              <a:buChar char=""/>
              <a:tabLst/>
              <a:defRPr/>
            </a:pPr>
            <a:r>
              <a:rPr kumimoji="0" lang="en-US" sz="1600" b="0" i="0" u="none" strike="noStrike" kern="1200" cap="none" spc="0" normalizeH="0" baseline="0" noProof="0" dirty="0">
                <a:ln>
                  <a:noFill/>
                </a:ln>
                <a:solidFill>
                  <a:schemeClr val="bg1"/>
                </a:solidFill>
                <a:effectLst/>
                <a:uLnTx/>
                <a:uFillTx/>
                <a:latin typeface="Plus Jakarta Sans Medium" pitchFamily="2" charset="0"/>
                <a:ea typeface="+mn-ea"/>
                <a:cs typeface="Plus Jakarta Sans Medium" pitchFamily="2" charset="0"/>
              </a:rPr>
              <a:t>After known or suspected exposure to Clostridium difficile (C. diff) </a:t>
            </a:r>
            <a:r>
              <a:rPr kumimoji="0" lang="en-US" sz="1600" b="1" i="0" u="none" strike="noStrike" kern="1200" cap="none" spc="0" normalizeH="0" baseline="0" noProof="0" dirty="0">
                <a:ln>
                  <a:noFill/>
                </a:ln>
                <a:solidFill>
                  <a:srgbClr val="C00000"/>
                </a:solidFill>
                <a:effectLst/>
                <a:uLnTx/>
                <a:uFillTx/>
                <a:latin typeface="Plus Jakarta Sans ExtraBold" pitchFamily="2" charset="0"/>
                <a:ea typeface="+mn-ea"/>
                <a:cs typeface="Plus Jakarta Sans ExtraBold" pitchFamily="2" charset="0"/>
              </a:rPr>
              <a:t>29,000</a:t>
            </a:r>
          </a:p>
          <a:p>
            <a:pPr marL="342900" marR="0" lvl="0" indent="-342900" algn="l" defTabSz="457200" rtl="0" eaLnBrk="1" fontAlgn="auto" latinLnBrk="0" hangingPunct="1">
              <a:lnSpc>
                <a:spcPct val="100000"/>
              </a:lnSpc>
              <a:spcBef>
                <a:spcPts val="1000"/>
              </a:spcBef>
              <a:spcAft>
                <a:spcPts val="0"/>
              </a:spcAft>
              <a:buClr>
                <a:schemeClr val="bg2"/>
              </a:buClr>
              <a:buSzPct val="80000"/>
              <a:buFont typeface="Wingdings 3" charset="2"/>
              <a:buChar char=""/>
              <a:tabLst/>
              <a:defRPr/>
            </a:pPr>
            <a:r>
              <a:rPr kumimoji="0" lang="en-US" sz="1600" b="0" i="0" u="none" strike="noStrike" kern="1200" cap="none" spc="0" normalizeH="0" baseline="0" noProof="0" dirty="0">
                <a:ln>
                  <a:noFill/>
                </a:ln>
                <a:solidFill>
                  <a:schemeClr val="bg1"/>
                </a:solidFill>
                <a:effectLst/>
                <a:uLnTx/>
                <a:uFillTx/>
                <a:latin typeface="Plus Jakarta Sans Medium" pitchFamily="2" charset="0"/>
                <a:ea typeface="+mn-ea"/>
                <a:cs typeface="Plus Jakarta Sans Medium" pitchFamily="2" charset="0"/>
              </a:rPr>
              <a:t>After known or suspected exposure to patients with infectious diarrhea from Norovirus</a:t>
            </a:r>
          </a:p>
          <a:p>
            <a:pPr marL="342900" marR="0" lvl="0" indent="-342900" algn="l" defTabSz="457200" rtl="0" eaLnBrk="1" fontAlgn="auto" latinLnBrk="0" hangingPunct="1">
              <a:lnSpc>
                <a:spcPct val="100000"/>
              </a:lnSpc>
              <a:spcBef>
                <a:spcPts val="1000"/>
              </a:spcBef>
              <a:spcAft>
                <a:spcPts val="0"/>
              </a:spcAft>
              <a:buClr>
                <a:schemeClr val="bg2"/>
              </a:buClr>
              <a:buSzPct val="80000"/>
              <a:buFont typeface="Wingdings 3" charset="2"/>
              <a:buChar char=""/>
              <a:tabLst/>
              <a:defRPr/>
            </a:pPr>
            <a:r>
              <a:rPr kumimoji="0" lang="en-US" sz="1600" b="0" i="0" u="none" strike="noStrike" kern="1200" cap="none" spc="0" normalizeH="0" baseline="0" noProof="0" dirty="0">
                <a:ln>
                  <a:noFill/>
                </a:ln>
                <a:solidFill>
                  <a:schemeClr val="bg1"/>
                </a:solidFill>
                <a:effectLst/>
                <a:uLnTx/>
                <a:uFillTx/>
                <a:latin typeface="Plus Jakarta Sans Medium" pitchFamily="2" charset="0"/>
                <a:ea typeface="+mn-ea"/>
                <a:cs typeface="Plus Jakarta Sans Medium" pitchFamily="2" charset="0"/>
              </a:rPr>
              <a:t>Known exposure to Bacillus anthracis (anthrax) </a:t>
            </a:r>
          </a:p>
        </p:txBody>
      </p:sp>
    </p:spTree>
    <p:extLst>
      <p:ext uri="{BB962C8B-B14F-4D97-AF65-F5344CB8AC3E}">
        <p14:creationId xmlns:p14="http://schemas.microsoft.com/office/powerpoint/2010/main" val="42173897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7">
          <a:extLst>
            <a:ext uri="{FF2B5EF4-FFF2-40B4-BE49-F238E27FC236}">
              <a16:creationId xmlns:a16="http://schemas.microsoft.com/office/drawing/2014/main" id="{801C7BE7-4600-F656-63B2-40D3C418D363}"/>
            </a:ext>
          </a:extLst>
        </p:cNvPr>
        <p:cNvGrpSpPr/>
        <p:nvPr/>
      </p:nvGrpSpPr>
      <p:grpSpPr>
        <a:xfrm>
          <a:off x="0" y="0"/>
          <a:ext cx="0" cy="0"/>
          <a:chOff x="0" y="0"/>
          <a:chExt cx="0" cy="0"/>
        </a:xfrm>
      </p:grpSpPr>
      <p:sp>
        <p:nvSpPr>
          <p:cNvPr id="78" name="Google Shape;78;p13">
            <a:extLst>
              <a:ext uri="{FF2B5EF4-FFF2-40B4-BE49-F238E27FC236}">
                <a16:creationId xmlns:a16="http://schemas.microsoft.com/office/drawing/2014/main" id="{922EDE30-A578-96EB-A947-2E6A6CDC9E04}"/>
              </a:ext>
            </a:extLst>
          </p:cNvPr>
          <p:cNvSpPr txBox="1">
            <a:spLocks noGrp="1"/>
          </p:cNvSpPr>
          <p:nvPr>
            <p:ph type="sldNum" idx="12"/>
          </p:nvPr>
        </p:nvSpPr>
        <p:spPr>
          <a:xfrm>
            <a:off x="8713125" y="4792600"/>
            <a:ext cx="201600" cy="186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14</a:t>
            </a:fld>
            <a:endParaRPr/>
          </a:p>
        </p:txBody>
      </p:sp>
      <p:sp>
        <p:nvSpPr>
          <p:cNvPr id="88" name="Google Shape;88;p13">
            <a:extLst>
              <a:ext uri="{FF2B5EF4-FFF2-40B4-BE49-F238E27FC236}">
                <a16:creationId xmlns:a16="http://schemas.microsoft.com/office/drawing/2014/main" id="{2C3A971C-CB3A-9412-C47B-6E4ADA503D36}"/>
              </a:ext>
            </a:extLst>
          </p:cNvPr>
          <p:cNvSpPr txBox="1"/>
          <p:nvPr/>
        </p:nvSpPr>
        <p:spPr>
          <a:xfrm>
            <a:off x="599904" y="200291"/>
            <a:ext cx="8113221" cy="818412"/>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2800" dirty="0">
                <a:solidFill>
                  <a:schemeClr val="bg1"/>
                </a:solidFill>
                <a:latin typeface="Plus Jakarta Sans ExtraBold" pitchFamily="2" charset="0"/>
                <a:ea typeface="Plus Jakarta Sans SemiBold"/>
                <a:cs typeface="Plus Jakarta Sans ExtraBold" pitchFamily="2" charset="0"/>
                <a:sym typeface="Plus Jakarta Sans SemiBold"/>
              </a:rPr>
              <a:t>Hand Hygiene 101</a:t>
            </a:r>
          </a:p>
          <a:p>
            <a:pPr marL="0" lvl="0" indent="0" algn="ctr" rtl="0">
              <a:spcBef>
                <a:spcPts val="0"/>
              </a:spcBef>
              <a:spcAft>
                <a:spcPts val="0"/>
              </a:spcAft>
              <a:buNone/>
            </a:pPr>
            <a:r>
              <a:rPr lang="en" sz="2800" u="sng" dirty="0">
                <a:solidFill>
                  <a:schemeClr val="bg1"/>
                </a:solidFill>
                <a:latin typeface="Plus Jakarta Sans ExtraBold" pitchFamily="2" charset="0"/>
                <a:ea typeface="Plus Jakarta Sans SemiBold"/>
                <a:cs typeface="Plus Jakarta Sans ExtraBold" pitchFamily="2" charset="0"/>
                <a:sym typeface="Plus Jakarta Sans SemiBold"/>
              </a:rPr>
              <a:t>Soap and Water</a:t>
            </a:r>
            <a:endParaRPr sz="2800" u="sng" dirty="0">
              <a:solidFill>
                <a:schemeClr val="bg1"/>
              </a:solidFill>
              <a:latin typeface="Plus Jakarta Sans ExtraBold" pitchFamily="2" charset="0"/>
              <a:ea typeface="Plus Jakarta Sans SemiBold"/>
              <a:cs typeface="Plus Jakarta Sans ExtraBold" pitchFamily="2" charset="0"/>
              <a:sym typeface="Plus Jakarta Sans SemiBold"/>
            </a:endParaRPr>
          </a:p>
        </p:txBody>
      </p:sp>
      <p:sp>
        <p:nvSpPr>
          <p:cNvPr id="3" name="Rectangle 5">
            <a:extLst>
              <a:ext uri="{FF2B5EF4-FFF2-40B4-BE49-F238E27FC236}">
                <a16:creationId xmlns:a16="http://schemas.microsoft.com/office/drawing/2014/main" id="{60E2F254-4721-66C7-574F-015C6FC67333}"/>
              </a:ext>
            </a:extLst>
          </p:cNvPr>
          <p:cNvSpPr txBox="1">
            <a:spLocks noChangeArrowheads="1"/>
          </p:cNvSpPr>
          <p:nvPr/>
        </p:nvSpPr>
        <p:spPr>
          <a:xfrm>
            <a:off x="1313411" y="1187177"/>
            <a:ext cx="6425737" cy="54032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600" dirty="0">
                <a:solidFill>
                  <a:schemeClr val="bg1"/>
                </a:solidFill>
                <a:latin typeface="Plus Jakarta Sans Medium" pitchFamily="2" charset="0"/>
                <a:cs typeface="Plus Jakarta Sans Medium" pitchFamily="2" charset="0"/>
                <a:hlinkClick r:id="rId3">
                  <a:extLst>
                    <a:ext uri="{A12FA001-AC4F-418D-AE19-62706E023703}">
                      <ahyp:hlinkClr xmlns:ahyp="http://schemas.microsoft.com/office/drawing/2018/hyperlinkcolor" val="tx"/>
                    </a:ext>
                  </a:extLst>
                </a:hlinkClick>
              </a:rPr>
              <a:t>Hand-washing Steps Using the WHO Technique – YouTube</a:t>
            </a:r>
            <a:r>
              <a:rPr lang="en-US" sz="1600" dirty="0">
                <a:solidFill>
                  <a:schemeClr val="bg1"/>
                </a:solidFill>
                <a:latin typeface="Plus Jakarta Sans Medium" pitchFamily="2" charset="0"/>
                <a:cs typeface="Plus Jakarta Sans Medium" pitchFamily="2" charset="0"/>
              </a:rPr>
              <a:t>     Video </a:t>
            </a:r>
          </a:p>
        </p:txBody>
      </p:sp>
      <p:pic>
        <p:nvPicPr>
          <p:cNvPr id="4" name="Picture 4" descr="6 Steps To Proper Hand Washing">
            <a:extLst>
              <a:ext uri="{FF2B5EF4-FFF2-40B4-BE49-F238E27FC236}">
                <a16:creationId xmlns:a16="http://schemas.microsoft.com/office/drawing/2014/main" id="{3EBEFE75-DCC5-554A-4D16-D58E9B200D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4726" y="1888784"/>
            <a:ext cx="5773230" cy="305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0454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7">
          <a:extLst>
            <a:ext uri="{FF2B5EF4-FFF2-40B4-BE49-F238E27FC236}">
              <a16:creationId xmlns:a16="http://schemas.microsoft.com/office/drawing/2014/main" id="{030708A2-EA09-6EF2-1800-F76576AE2B0E}"/>
            </a:ext>
          </a:extLst>
        </p:cNvPr>
        <p:cNvGrpSpPr/>
        <p:nvPr/>
      </p:nvGrpSpPr>
      <p:grpSpPr>
        <a:xfrm>
          <a:off x="0" y="0"/>
          <a:ext cx="0" cy="0"/>
          <a:chOff x="0" y="0"/>
          <a:chExt cx="0" cy="0"/>
        </a:xfrm>
      </p:grpSpPr>
      <p:sp>
        <p:nvSpPr>
          <p:cNvPr id="78" name="Google Shape;78;p13">
            <a:extLst>
              <a:ext uri="{FF2B5EF4-FFF2-40B4-BE49-F238E27FC236}">
                <a16:creationId xmlns:a16="http://schemas.microsoft.com/office/drawing/2014/main" id="{B2BE96F3-10B3-4FD1-F6C6-78D2B7B3F88E}"/>
              </a:ext>
            </a:extLst>
          </p:cNvPr>
          <p:cNvSpPr txBox="1">
            <a:spLocks noGrp="1"/>
          </p:cNvSpPr>
          <p:nvPr>
            <p:ph type="sldNum" idx="12"/>
          </p:nvPr>
        </p:nvSpPr>
        <p:spPr>
          <a:xfrm>
            <a:off x="8713125" y="4792600"/>
            <a:ext cx="201600" cy="186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15</a:t>
            </a:fld>
            <a:endParaRPr/>
          </a:p>
        </p:txBody>
      </p:sp>
      <p:sp>
        <p:nvSpPr>
          <p:cNvPr id="88" name="Google Shape;88;p13">
            <a:extLst>
              <a:ext uri="{FF2B5EF4-FFF2-40B4-BE49-F238E27FC236}">
                <a16:creationId xmlns:a16="http://schemas.microsoft.com/office/drawing/2014/main" id="{49C673FA-BF52-0FA4-D4FE-85ECF1EE7762}"/>
              </a:ext>
            </a:extLst>
          </p:cNvPr>
          <p:cNvSpPr txBox="1"/>
          <p:nvPr/>
        </p:nvSpPr>
        <p:spPr>
          <a:xfrm>
            <a:off x="599904" y="402064"/>
            <a:ext cx="8113221" cy="540327"/>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2800" u="sng" dirty="0">
                <a:solidFill>
                  <a:schemeClr val="bg1"/>
                </a:solidFill>
                <a:latin typeface="Plus Jakarta Sans ExtraBold" pitchFamily="2" charset="0"/>
                <a:ea typeface="Plus Jakarta Sans SemiBold"/>
                <a:cs typeface="Plus Jakarta Sans ExtraBold" pitchFamily="2" charset="0"/>
                <a:sym typeface="Plus Jakarta Sans SemiBold"/>
              </a:rPr>
              <a:t>ANTIMICROBIAL STEWARDSHIP</a:t>
            </a:r>
            <a:endParaRPr sz="2800" u="sng" dirty="0">
              <a:solidFill>
                <a:schemeClr val="bg1"/>
              </a:solidFill>
              <a:latin typeface="Plus Jakarta Sans ExtraBold" pitchFamily="2" charset="0"/>
              <a:ea typeface="Plus Jakarta Sans SemiBold"/>
              <a:cs typeface="Plus Jakarta Sans ExtraBold" pitchFamily="2" charset="0"/>
              <a:sym typeface="Plus Jakarta Sans SemiBold"/>
            </a:endParaRPr>
          </a:p>
        </p:txBody>
      </p:sp>
      <p:sp>
        <p:nvSpPr>
          <p:cNvPr id="5" name="TextBox 4">
            <a:extLst>
              <a:ext uri="{FF2B5EF4-FFF2-40B4-BE49-F238E27FC236}">
                <a16:creationId xmlns:a16="http://schemas.microsoft.com/office/drawing/2014/main" id="{88C5EC03-6650-976B-986F-3F85289109CE}"/>
              </a:ext>
            </a:extLst>
          </p:cNvPr>
          <p:cNvSpPr txBox="1"/>
          <p:nvPr/>
        </p:nvSpPr>
        <p:spPr>
          <a:xfrm>
            <a:off x="650418" y="1128917"/>
            <a:ext cx="5112327" cy="2677656"/>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b="1" i="0" u="none" strike="noStrike" kern="1200" cap="none" spc="0" normalizeH="0" baseline="0" noProof="0" dirty="0">
                <a:ln>
                  <a:noFill/>
                </a:ln>
                <a:solidFill>
                  <a:srgbClr val="111111"/>
                </a:solidFill>
                <a:effectLst/>
                <a:uLnTx/>
                <a:uFillTx/>
                <a:latin typeface="Plus Jakarta Sans ExtraBold" pitchFamily="2" charset="0"/>
                <a:ea typeface="+mn-ea"/>
                <a:cs typeface="Plus Jakarta Sans ExtraBold" pitchFamily="2" charset="0"/>
              </a:rPr>
              <a:t>The key elements of antimicrobial stewardship are</a:t>
            </a:r>
            <a:r>
              <a:rPr kumimoji="0" lang="en-US" b="0" i="0" u="none" strike="noStrike" kern="1200" cap="none" spc="0" normalizeH="0" baseline="0" noProof="0" dirty="0">
                <a:ln>
                  <a:noFill/>
                </a:ln>
                <a:solidFill>
                  <a:srgbClr val="111111"/>
                </a:solidFill>
                <a:effectLst/>
                <a:uLnTx/>
                <a:uFillTx/>
                <a:latin typeface="Plus Jakarta Sans ExtraBold" pitchFamily="2" charset="0"/>
                <a:ea typeface="+mn-ea"/>
                <a:cs typeface="Plus Jakarta Sans ExtraBold" pitchFamily="2" charset="0"/>
              </a:rPr>
              <a: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b="0" i="0" u="none" strike="noStrike" kern="1200" cap="none" spc="0" normalizeH="0" baseline="0" noProof="0" dirty="0">
              <a:ln>
                <a:noFill/>
              </a:ln>
              <a:solidFill>
                <a:srgbClr val="111111"/>
              </a:solidFill>
              <a:effectLst/>
              <a:uLnTx/>
              <a:uFillTx/>
              <a:latin typeface="Plus Jakarta Sans Medium" pitchFamily="2" charset="0"/>
              <a:ea typeface="+mn-ea"/>
              <a:cs typeface="Plus Jakarta Sans Medium" pitchFamily="2"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b="0" i="0" u="none" strike="noStrike" kern="1200" cap="none" spc="0" normalizeH="0" baseline="0" noProof="0" dirty="0">
                <a:ln>
                  <a:noFill/>
                </a:ln>
                <a:solidFill>
                  <a:srgbClr val="111111"/>
                </a:solidFill>
                <a:effectLst/>
                <a:uLnTx/>
                <a:uFillTx/>
                <a:latin typeface="Plus Jakarta Sans Medium" pitchFamily="2" charset="0"/>
                <a:ea typeface="+mn-ea"/>
                <a:cs typeface="Plus Jakarta Sans Medium" pitchFamily="2" charset="0"/>
              </a:rPr>
              <a:t>To ensure we</a:t>
            </a:r>
            <a:r>
              <a:rPr kumimoji="0" lang="en-US" b="0" i="0" u="none" strike="noStrike" kern="1200" cap="none" spc="0" normalizeH="0" baseline="0" noProof="0" dirty="0">
                <a:ln>
                  <a:noFill/>
                </a:ln>
                <a:solidFill>
                  <a:srgbClr val="111111"/>
                </a:solidFill>
                <a:effectLst/>
                <a:uLnTx/>
                <a:uFillTx/>
                <a:latin typeface="Plus Jakarta Sans ExtraBold" pitchFamily="2" charset="0"/>
                <a:ea typeface="+mn-ea"/>
                <a:cs typeface="Plus Jakarta Sans ExtraBold" pitchFamily="2" charset="0"/>
              </a:rPr>
              <a:t> </a:t>
            </a:r>
            <a:r>
              <a:rPr kumimoji="0" lang="en-US" b="1" i="0" u="none" strike="noStrike" kern="1200" cap="none" spc="0" normalizeH="0" baseline="0" noProof="0" dirty="0">
                <a:ln>
                  <a:noFill/>
                </a:ln>
                <a:solidFill>
                  <a:srgbClr val="111111"/>
                </a:solidFill>
                <a:effectLst/>
                <a:uLnTx/>
                <a:uFillTx/>
                <a:latin typeface="Plus Jakarta Sans ExtraBold" pitchFamily="2" charset="0"/>
                <a:ea typeface="+mn-ea"/>
                <a:cs typeface="Plus Jakarta Sans ExtraBold" pitchFamily="2" charset="0"/>
              </a:rPr>
              <a:t>prescribe the right antibiotic, antiviral, antifungal</a:t>
            </a:r>
            <a:r>
              <a:rPr kumimoji="0" lang="en-US" b="0" i="0" u="none" strike="noStrike" kern="1200" cap="none" spc="0" normalizeH="0" baseline="0" noProof="0" dirty="0">
                <a:ln>
                  <a:noFill/>
                </a:ln>
                <a:solidFill>
                  <a:srgbClr val="111111"/>
                </a:solidFill>
                <a:effectLst/>
                <a:uLnTx/>
                <a:uFillTx/>
                <a:latin typeface="Plus Jakarta Sans ExtraBold" pitchFamily="2" charset="0"/>
                <a:ea typeface="+mn-ea"/>
                <a:cs typeface="Plus Jakarta Sans ExtraBold" pitchFamily="2" charset="0"/>
              </a:rPr>
              <a:t> </a:t>
            </a:r>
            <a:r>
              <a:rPr kumimoji="0" lang="en-US" b="0" i="0" u="none" strike="noStrike" kern="1200" cap="none" spc="0" normalizeH="0" baseline="0" noProof="0" dirty="0">
                <a:ln>
                  <a:noFill/>
                </a:ln>
                <a:solidFill>
                  <a:srgbClr val="111111"/>
                </a:solidFill>
                <a:effectLst/>
                <a:uLnTx/>
                <a:uFillTx/>
                <a:latin typeface="Plus Jakarta Sans Medium" pitchFamily="2" charset="0"/>
                <a:ea typeface="+mn-ea"/>
                <a:cs typeface="Plus Jakarta Sans Medium" pitchFamily="2" charset="0"/>
              </a:rPr>
              <a:t>for the patient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b="0" i="0" u="none" strike="noStrike" kern="1200" cap="none" spc="0" normalizeH="0" baseline="0" noProof="0" dirty="0">
              <a:ln>
                <a:noFill/>
              </a:ln>
              <a:solidFill>
                <a:srgbClr val="111111"/>
              </a:solidFill>
              <a:effectLst/>
              <a:uLnTx/>
              <a:uFillTx/>
              <a:latin typeface="Plus Jakarta Sans Medium" pitchFamily="2" charset="0"/>
              <a:ea typeface="+mn-ea"/>
              <a:cs typeface="Plus Jakarta Sans Medium" pitchFamily="2"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b="0" i="0" u="none" strike="noStrike" kern="1200" cap="none" spc="0" normalizeH="0" baseline="0" noProof="0" dirty="0">
                <a:ln>
                  <a:noFill/>
                </a:ln>
                <a:solidFill>
                  <a:srgbClr val="111111"/>
                </a:solidFill>
                <a:effectLst/>
                <a:uLnTx/>
                <a:uFillTx/>
                <a:latin typeface="Plus Jakarta Sans Medium" pitchFamily="2" charset="0"/>
                <a:ea typeface="+mn-ea"/>
                <a:cs typeface="Plus Jakarta Sans Medium" pitchFamily="2" charset="0"/>
              </a:rPr>
              <a:t>Consider age, medical conditions, pregnancy, or long-term care resident choose the right dose, duration, and route for the condition you are treating</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b="0" i="0" u="none" strike="noStrike" kern="1200" cap="none" spc="0" normalizeH="0" baseline="0" noProof="0" dirty="0">
              <a:ln>
                <a:noFill/>
              </a:ln>
              <a:solidFill>
                <a:srgbClr val="111111"/>
              </a:solidFill>
              <a:effectLst/>
              <a:uLnTx/>
              <a:uFillTx/>
              <a:latin typeface="Plus Jakarta Sans Medium" pitchFamily="2" charset="0"/>
              <a:ea typeface="+mn-ea"/>
              <a:cs typeface="Plus Jakarta Sans Medium" pitchFamily="2"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b="0" i="0" u="none" strike="noStrike" kern="1200" cap="none" spc="0" normalizeH="0" baseline="0" noProof="0" dirty="0">
                <a:ln>
                  <a:noFill/>
                </a:ln>
                <a:solidFill>
                  <a:srgbClr val="111111"/>
                </a:solidFill>
                <a:effectLst/>
                <a:uLnTx/>
                <a:uFillTx/>
                <a:latin typeface="Plus Jakarta Sans Medium" pitchFamily="2" charset="0"/>
                <a:ea typeface="+mn-ea"/>
                <a:cs typeface="Plus Jakarta Sans Medium" pitchFamily="2" charset="0"/>
              </a:rPr>
              <a:t>Mandated by CDC as of 2024 and we report our use of Antibiotics and the organisms that the patient was being treated for</a:t>
            </a:r>
            <a:endParaRPr kumimoji="0" lang="en-US" b="0" i="0" u="none" strike="noStrike" kern="1200" cap="none" spc="0" normalizeH="0" baseline="0" noProof="0" dirty="0">
              <a:ln>
                <a:noFill/>
              </a:ln>
              <a:solidFill>
                <a:prstClr val="black"/>
              </a:solidFill>
              <a:effectLst/>
              <a:uLnTx/>
              <a:uFillTx/>
              <a:latin typeface="Plus Jakarta Sans Medium" pitchFamily="2" charset="0"/>
              <a:ea typeface="+mn-ea"/>
              <a:cs typeface="Plus Jakarta Sans Medium" pitchFamily="2" charset="0"/>
            </a:endParaRPr>
          </a:p>
        </p:txBody>
      </p:sp>
      <p:sp>
        <p:nvSpPr>
          <p:cNvPr id="9" name="TextBox 8">
            <a:extLst>
              <a:ext uri="{FF2B5EF4-FFF2-40B4-BE49-F238E27FC236}">
                <a16:creationId xmlns:a16="http://schemas.microsoft.com/office/drawing/2014/main" id="{943888A7-4FA5-D2E9-D28C-69B2602605F6}"/>
              </a:ext>
            </a:extLst>
          </p:cNvPr>
          <p:cNvSpPr txBox="1"/>
          <p:nvPr/>
        </p:nvSpPr>
        <p:spPr>
          <a:xfrm>
            <a:off x="806333" y="3953338"/>
            <a:ext cx="45720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2"/>
                </a:solidFill>
                <a:effectLst/>
                <a:uLnTx/>
                <a:uFillTx/>
                <a:latin typeface="Plus Jakarta Sans SemiBold" pitchFamily="2" charset="0"/>
                <a:ea typeface="+mn-ea"/>
                <a:cs typeface="Plus Jakarta Sans SemiBold" pitchFamily="2" charset="0"/>
                <a:hlinkClick r:id="rId3">
                  <a:extLst>
                    <a:ext uri="{A12FA001-AC4F-418D-AE19-62706E023703}">
                      <ahyp:hlinkClr xmlns:ahyp="http://schemas.microsoft.com/office/drawing/2018/hyperlinkcolor" val="tx"/>
                    </a:ext>
                  </a:extLst>
                </a:hlinkClick>
              </a:rPr>
              <a:t>Why is Antimicrobial Stewardship Important? (youtube.com)</a:t>
            </a:r>
            <a:r>
              <a:rPr kumimoji="0" lang="en-US" b="0" i="0" u="none" strike="noStrike" kern="1200" cap="none" spc="0" normalizeH="0" baseline="0" noProof="0" dirty="0">
                <a:ln>
                  <a:noFill/>
                </a:ln>
                <a:solidFill>
                  <a:schemeClr val="bg2"/>
                </a:solidFill>
                <a:effectLst/>
                <a:uLnTx/>
                <a:uFillTx/>
                <a:latin typeface="Plus Jakarta Sans SemiBold" pitchFamily="2" charset="0"/>
                <a:ea typeface="+mn-ea"/>
                <a:cs typeface="Plus Jakarta Sans SemiBold" pitchFamily="2" charset="0"/>
              </a:rPr>
              <a:t>      Video</a:t>
            </a:r>
          </a:p>
        </p:txBody>
      </p:sp>
      <p:sp>
        <p:nvSpPr>
          <p:cNvPr id="10" name="Rectangle 4">
            <a:extLst>
              <a:ext uri="{FF2B5EF4-FFF2-40B4-BE49-F238E27FC236}">
                <a16:creationId xmlns:a16="http://schemas.microsoft.com/office/drawing/2014/main" id="{4D2E90BC-1E60-7127-FE11-48362C592C83}"/>
              </a:ext>
            </a:extLst>
          </p:cNvPr>
          <p:cNvSpPr>
            <a:spLocks noChangeArrowheads="1"/>
          </p:cNvSpPr>
          <p:nvPr/>
        </p:nvSpPr>
        <p:spPr bwMode="auto">
          <a:xfrm>
            <a:off x="869288" y="4623323"/>
            <a:ext cx="78438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Aft>
                <a:spcPts val="1000"/>
              </a:spcAft>
              <a:buClr>
                <a:schemeClr val="hlink"/>
              </a:buClr>
              <a:buChar char="•"/>
              <a:defRPr sz="2400">
                <a:solidFill>
                  <a:schemeClr val="tx1"/>
                </a:solidFill>
                <a:latin typeface="Calibri" panose="020F0502020204030204" pitchFamily="34" charset="0"/>
              </a:defRPr>
            </a:lvl1pPr>
            <a:lvl2pPr marL="742950" indent="-285750">
              <a:spcAft>
                <a:spcPts val="1200"/>
              </a:spcAft>
              <a:buClr>
                <a:schemeClr val="hlink"/>
              </a:buClr>
              <a:buFont typeface="Calibri" panose="020F0502020204030204" pitchFamily="34" charset="0"/>
              <a:buChar char="–"/>
              <a:defRPr sz="2000">
                <a:solidFill>
                  <a:srgbClr val="000000"/>
                </a:solidFill>
                <a:latin typeface="Calibri" panose="020F0502020204030204" pitchFamily="34" charset="0"/>
              </a:defRPr>
            </a:lvl2pPr>
            <a:lvl3pPr marL="1143000" indent="-228600">
              <a:spcAft>
                <a:spcPts val="1400"/>
              </a:spcAft>
              <a:buClr>
                <a:schemeClr val="hlink"/>
              </a:buClr>
              <a:buChar char="•"/>
              <a:defRPr>
                <a:solidFill>
                  <a:schemeClr val="tx1"/>
                </a:solidFill>
                <a:latin typeface="Calibri" panose="020F0502020204030204" pitchFamily="34" charset="0"/>
              </a:defRPr>
            </a:lvl3pPr>
            <a:lvl4pPr marL="1600200" indent="-228600">
              <a:spcAft>
                <a:spcPts val="1600"/>
              </a:spcAft>
              <a:buClr>
                <a:schemeClr val="hlink"/>
              </a:buClr>
              <a:buFont typeface="Calibri" panose="020F0502020204030204" pitchFamily="34" charset="0"/>
              <a:buChar char="–"/>
              <a:defRPr sz="1600">
                <a:solidFill>
                  <a:schemeClr val="tx1"/>
                </a:solidFill>
                <a:latin typeface="Calibri" panose="020F0502020204030204" pitchFamily="34" charset="0"/>
              </a:defRPr>
            </a:lvl4pPr>
            <a:lvl5pPr marL="2057400" indent="-228600">
              <a:spcAft>
                <a:spcPts val="1600"/>
              </a:spcAft>
              <a:buClr>
                <a:schemeClr val="hlink"/>
              </a:buClr>
              <a:buChar char="•"/>
              <a:defRPr sz="1400">
                <a:solidFill>
                  <a:schemeClr val="tx1"/>
                </a:solidFill>
                <a:latin typeface="Calibri" panose="020F0502020204030204" pitchFamily="34" charset="0"/>
              </a:defRPr>
            </a:lvl5pPr>
            <a:lvl6pPr marL="2514600" indent="-228600" eaLnBrk="0" fontAlgn="base" hangingPunct="0">
              <a:spcBef>
                <a:spcPct val="0"/>
              </a:spcBef>
              <a:spcAft>
                <a:spcPts val="1600"/>
              </a:spcAft>
              <a:buClr>
                <a:schemeClr val="hlink"/>
              </a:buClr>
              <a:buChar char="•"/>
              <a:defRPr sz="1400">
                <a:solidFill>
                  <a:schemeClr val="tx1"/>
                </a:solidFill>
                <a:latin typeface="Calibri" panose="020F0502020204030204" pitchFamily="34" charset="0"/>
              </a:defRPr>
            </a:lvl6pPr>
            <a:lvl7pPr marL="2971800" indent="-228600" eaLnBrk="0" fontAlgn="base" hangingPunct="0">
              <a:spcBef>
                <a:spcPct val="0"/>
              </a:spcBef>
              <a:spcAft>
                <a:spcPts val="1600"/>
              </a:spcAft>
              <a:buClr>
                <a:schemeClr val="hlink"/>
              </a:buClr>
              <a:buChar char="•"/>
              <a:defRPr sz="1400">
                <a:solidFill>
                  <a:schemeClr val="tx1"/>
                </a:solidFill>
                <a:latin typeface="Calibri" panose="020F0502020204030204" pitchFamily="34" charset="0"/>
              </a:defRPr>
            </a:lvl7pPr>
            <a:lvl8pPr marL="3429000" indent="-228600" eaLnBrk="0" fontAlgn="base" hangingPunct="0">
              <a:spcBef>
                <a:spcPct val="0"/>
              </a:spcBef>
              <a:spcAft>
                <a:spcPts val="1600"/>
              </a:spcAft>
              <a:buClr>
                <a:schemeClr val="hlink"/>
              </a:buClr>
              <a:buChar char="•"/>
              <a:defRPr sz="1400">
                <a:solidFill>
                  <a:schemeClr val="tx1"/>
                </a:solidFill>
                <a:latin typeface="Calibri" panose="020F0502020204030204" pitchFamily="34" charset="0"/>
              </a:defRPr>
            </a:lvl8pPr>
            <a:lvl9pPr marL="3886200" indent="-228600" eaLnBrk="0" fontAlgn="base" hangingPunct="0">
              <a:spcBef>
                <a:spcPct val="0"/>
              </a:spcBef>
              <a:spcAft>
                <a:spcPts val="1600"/>
              </a:spcAft>
              <a:buClr>
                <a:schemeClr val="hlink"/>
              </a:buClr>
              <a:buChar char="•"/>
              <a:defRPr sz="1400">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Plus Jakarta Sans" pitchFamily="2" charset="0"/>
                <a:ea typeface="+mn-ea"/>
                <a:cs typeface="Plus Jakarta Sans" pitchFamily="2" charset="0"/>
              </a:rPr>
              <a:t>Reference:  David </a:t>
            </a:r>
            <a:r>
              <a:rPr kumimoji="0" lang="en-US" altLang="en-US" sz="800" b="0" i="0" u="none" strike="noStrike" kern="1200" cap="none" spc="0" normalizeH="0" baseline="0" noProof="0" dirty="0" err="1">
                <a:ln>
                  <a:noFill/>
                </a:ln>
                <a:solidFill>
                  <a:srgbClr val="000000"/>
                </a:solidFill>
                <a:effectLst/>
                <a:uLnTx/>
                <a:uFillTx/>
                <a:latin typeface="Plus Jakarta Sans" pitchFamily="2" charset="0"/>
                <a:ea typeface="+mn-ea"/>
                <a:cs typeface="Plus Jakarta Sans" pitchFamily="2" charset="0"/>
              </a:rPr>
              <a:t>Boan</a:t>
            </a:r>
            <a:r>
              <a:rPr kumimoji="0" lang="en-US" altLang="en-US" sz="800" b="0" i="0" u="none" strike="noStrike" kern="1200" cap="none" spc="0" normalizeH="0" baseline="0" noProof="0" dirty="0">
                <a:ln>
                  <a:noFill/>
                </a:ln>
                <a:solidFill>
                  <a:srgbClr val="000000"/>
                </a:solidFill>
                <a:effectLst/>
                <a:uLnTx/>
                <a:uFillTx/>
                <a:latin typeface="Plus Jakarta Sans" pitchFamily="2" charset="0"/>
                <a:ea typeface="+mn-ea"/>
                <a:cs typeface="Plus Jakarta Sans" pitchFamily="2" charset="0"/>
              </a:rPr>
              <a:t>, </a:t>
            </a:r>
            <a:r>
              <a:rPr kumimoji="0" lang="en-US" altLang="en-US" sz="800" b="0" i="0" u="none" strike="noStrike" kern="1200" cap="none" spc="0" normalizeH="0" baseline="0" noProof="0" dirty="0" err="1">
                <a:ln>
                  <a:noFill/>
                </a:ln>
                <a:solidFill>
                  <a:srgbClr val="000000"/>
                </a:solidFill>
                <a:effectLst/>
                <a:uLnTx/>
                <a:uFillTx/>
                <a:latin typeface="Plus Jakarta Sans" pitchFamily="2" charset="0"/>
                <a:ea typeface="+mn-ea"/>
                <a:cs typeface="Plus Jakarta Sans" pitchFamily="2" charset="0"/>
              </a:rPr>
              <a:t>PdD</a:t>
            </a:r>
            <a:r>
              <a:rPr kumimoji="0" lang="en-US" altLang="en-US" sz="800" b="0" i="0" u="none" strike="noStrike" kern="1200" cap="none" spc="0" normalizeH="0" baseline="0" noProof="0" dirty="0">
                <a:ln>
                  <a:noFill/>
                </a:ln>
                <a:solidFill>
                  <a:srgbClr val="000000"/>
                </a:solidFill>
                <a:effectLst/>
                <a:uLnTx/>
                <a:uFillTx/>
                <a:latin typeface="Plus Jakarta Sans" pitchFamily="2" charset="0"/>
                <a:ea typeface="+mn-ea"/>
                <a:cs typeface="Plus Jakarta Sans" pitchFamily="2" charset="0"/>
              </a:rPr>
              <a:t>; Paul Cook MD; Christopher </a:t>
            </a:r>
            <a:r>
              <a:rPr kumimoji="0" lang="en-US" altLang="en-US" sz="800" b="0" i="0" u="none" strike="noStrike" kern="1200" cap="none" spc="0" normalizeH="0" baseline="0" noProof="0" dirty="0" err="1">
                <a:ln>
                  <a:noFill/>
                </a:ln>
                <a:solidFill>
                  <a:srgbClr val="000000"/>
                </a:solidFill>
                <a:effectLst/>
                <a:uLnTx/>
                <a:uFillTx/>
                <a:latin typeface="Plus Jakarta Sans" pitchFamily="2" charset="0"/>
                <a:ea typeface="+mn-ea"/>
                <a:cs typeface="Plus Jakarta Sans" pitchFamily="2" charset="0"/>
              </a:rPr>
              <a:t>Crnich</a:t>
            </a:r>
            <a:r>
              <a:rPr kumimoji="0" lang="en-US" altLang="en-US" sz="800" b="0" i="0" u="none" strike="noStrike" kern="1200" cap="none" spc="0" normalizeH="0" baseline="0" noProof="0" dirty="0">
                <a:ln>
                  <a:noFill/>
                </a:ln>
                <a:solidFill>
                  <a:srgbClr val="000000"/>
                </a:solidFill>
                <a:effectLst/>
                <a:uLnTx/>
                <a:uFillTx/>
                <a:latin typeface="Plus Jakarta Sans" pitchFamily="2" charset="0"/>
                <a:ea typeface="+mn-ea"/>
                <a:cs typeface="Plus Jakarta Sans" pitchFamily="2" charset="0"/>
              </a:rPr>
              <a:t> MD; et al.  “What Every Health Care Executive Should Know: The Cost of Antibiotic Resistance” Joint Commission Resources , June 2009.</a:t>
            </a:r>
          </a:p>
        </p:txBody>
      </p:sp>
      <p:pic>
        <p:nvPicPr>
          <p:cNvPr id="11" name="Picture 10">
            <a:extLst>
              <a:ext uri="{FF2B5EF4-FFF2-40B4-BE49-F238E27FC236}">
                <a16:creationId xmlns:a16="http://schemas.microsoft.com/office/drawing/2014/main" id="{B9FCE732-AA77-9179-9B11-D20F58305759}"/>
              </a:ext>
            </a:extLst>
          </p:cNvPr>
          <p:cNvPicPr>
            <a:picLocks noChangeAspect="1"/>
          </p:cNvPicPr>
          <p:nvPr/>
        </p:nvPicPr>
        <p:blipFill>
          <a:blip r:embed="rId4"/>
          <a:stretch>
            <a:fillRect/>
          </a:stretch>
        </p:blipFill>
        <p:spPr>
          <a:xfrm>
            <a:off x="5778429" y="1398712"/>
            <a:ext cx="3194256" cy="2554626"/>
          </a:xfrm>
          <a:prstGeom prst="rect">
            <a:avLst/>
          </a:prstGeom>
        </p:spPr>
      </p:pic>
    </p:spTree>
    <p:extLst>
      <p:ext uri="{BB962C8B-B14F-4D97-AF65-F5344CB8AC3E}">
        <p14:creationId xmlns:p14="http://schemas.microsoft.com/office/powerpoint/2010/main" val="1103247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7">
          <a:extLst>
            <a:ext uri="{FF2B5EF4-FFF2-40B4-BE49-F238E27FC236}">
              <a16:creationId xmlns:a16="http://schemas.microsoft.com/office/drawing/2014/main" id="{3EF306F7-982D-6350-37C6-F68E9766DF3F}"/>
            </a:ext>
          </a:extLst>
        </p:cNvPr>
        <p:cNvGrpSpPr/>
        <p:nvPr/>
      </p:nvGrpSpPr>
      <p:grpSpPr>
        <a:xfrm>
          <a:off x="0" y="0"/>
          <a:ext cx="0" cy="0"/>
          <a:chOff x="0" y="0"/>
          <a:chExt cx="0" cy="0"/>
        </a:xfrm>
      </p:grpSpPr>
      <p:sp>
        <p:nvSpPr>
          <p:cNvPr id="78" name="Google Shape;78;p13">
            <a:extLst>
              <a:ext uri="{FF2B5EF4-FFF2-40B4-BE49-F238E27FC236}">
                <a16:creationId xmlns:a16="http://schemas.microsoft.com/office/drawing/2014/main" id="{FF28ED63-812B-E8B5-8CCB-8949ED37CCDB}"/>
              </a:ext>
            </a:extLst>
          </p:cNvPr>
          <p:cNvSpPr txBox="1">
            <a:spLocks noGrp="1"/>
          </p:cNvSpPr>
          <p:nvPr>
            <p:ph type="sldNum" idx="12"/>
          </p:nvPr>
        </p:nvSpPr>
        <p:spPr>
          <a:xfrm>
            <a:off x="8713125" y="4792600"/>
            <a:ext cx="201600" cy="186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16</a:t>
            </a:fld>
            <a:endParaRPr/>
          </a:p>
        </p:txBody>
      </p:sp>
      <p:sp>
        <p:nvSpPr>
          <p:cNvPr id="88" name="Google Shape;88;p13">
            <a:extLst>
              <a:ext uri="{FF2B5EF4-FFF2-40B4-BE49-F238E27FC236}">
                <a16:creationId xmlns:a16="http://schemas.microsoft.com/office/drawing/2014/main" id="{FC3AA8D0-F264-0344-6C04-60FC39529323}"/>
              </a:ext>
            </a:extLst>
          </p:cNvPr>
          <p:cNvSpPr txBox="1"/>
          <p:nvPr/>
        </p:nvSpPr>
        <p:spPr>
          <a:xfrm>
            <a:off x="625160" y="164600"/>
            <a:ext cx="8113221" cy="540327"/>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2800" dirty="0">
                <a:solidFill>
                  <a:schemeClr val="bg1"/>
                </a:solidFill>
                <a:latin typeface="Plus Jakarta Sans ExtraBold" pitchFamily="2" charset="0"/>
                <a:ea typeface="Plus Jakarta Sans SemiBold"/>
                <a:cs typeface="Plus Jakarta Sans ExtraBold" pitchFamily="2" charset="0"/>
                <a:sym typeface="Plus Jakarta Sans SemiBold"/>
              </a:rPr>
              <a:t>Standard Precautions</a:t>
            </a:r>
            <a:endParaRPr sz="2800" dirty="0">
              <a:solidFill>
                <a:schemeClr val="bg1"/>
              </a:solidFill>
              <a:latin typeface="Plus Jakarta Sans ExtraBold" pitchFamily="2" charset="0"/>
              <a:ea typeface="Plus Jakarta Sans SemiBold"/>
              <a:cs typeface="Plus Jakarta Sans ExtraBold" pitchFamily="2" charset="0"/>
              <a:sym typeface="Plus Jakarta Sans SemiBold"/>
            </a:endParaRPr>
          </a:p>
        </p:txBody>
      </p:sp>
      <p:sp>
        <p:nvSpPr>
          <p:cNvPr id="5" name="TextBox 4">
            <a:extLst>
              <a:ext uri="{FF2B5EF4-FFF2-40B4-BE49-F238E27FC236}">
                <a16:creationId xmlns:a16="http://schemas.microsoft.com/office/drawing/2014/main" id="{23A6BD54-8492-7CDA-95EA-1EC75CFF7EF6}"/>
              </a:ext>
            </a:extLst>
          </p:cNvPr>
          <p:cNvSpPr txBox="1"/>
          <p:nvPr/>
        </p:nvSpPr>
        <p:spPr>
          <a:xfrm>
            <a:off x="650418" y="636769"/>
            <a:ext cx="8062707" cy="600164"/>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600"/>
              </a:spcAft>
              <a:buClrTx/>
              <a:buSzTx/>
              <a:tabLst/>
              <a:defRPr/>
            </a:pPr>
            <a:r>
              <a:rPr kumimoji="0" lang="en-US" b="0" i="0" u="sng" strike="noStrike" kern="1200" cap="none" spc="0" normalizeH="0" baseline="0" noProof="0" dirty="0">
                <a:ln>
                  <a:noFill/>
                </a:ln>
                <a:solidFill>
                  <a:srgbClr val="C00000"/>
                </a:solidFill>
                <a:effectLst/>
                <a:uLnTx/>
                <a:uFillTx/>
                <a:latin typeface="Plus Jakarta Sans SemiBold" pitchFamily="2" charset="0"/>
                <a:ea typeface="+mn-ea"/>
                <a:cs typeface="Plus Jakarta Sans SemiBold" pitchFamily="2" charset="0"/>
              </a:rPr>
              <a:t>TREAT ALL BLOOD AND BODY FLUID AS POTENTIALLY INFECTIOUS</a:t>
            </a:r>
          </a:p>
          <a:p>
            <a:pPr marR="0" lvl="0" algn="ctr" defTabSz="914400" rtl="0" eaLnBrk="1" fontAlgn="auto" latinLnBrk="0" hangingPunct="1">
              <a:lnSpc>
                <a:spcPct val="100000"/>
              </a:lnSpc>
              <a:spcBef>
                <a:spcPts val="0"/>
              </a:spcBef>
              <a:spcAft>
                <a:spcPts val="0"/>
              </a:spcAft>
              <a:buClrTx/>
              <a:buSzTx/>
              <a:tabLst/>
              <a:defRPr/>
            </a:pPr>
            <a:r>
              <a:rPr lang="en-US" kern="1200" dirty="0">
                <a:solidFill>
                  <a:srgbClr val="C00000"/>
                </a:solidFill>
                <a:latin typeface="Plus Jakarta Sans Medium" pitchFamily="2" charset="0"/>
                <a:ea typeface="+mn-ea"/>
                <a:cs typeface="Plus Jakarta Sans Medium" pitchFamily="2" charset="0"/>
              </a:rPr>
              <a:t>Applies to ALL patients regardless of diagnosis or ID status</a:t>
            </a:r>
            <a:endParaRPr kumimoji="0" lang="en-US" b="0" i="0" u="none" strike="noStrike" kern="1200" cap="none" spc="0" normalizeH="0" baseline="0" noProof="0" dirty="0">
              <a:ln>
                <a:noFill/>
              </a:ln>
              <a:solidFill>
                <a:srgbClr val="C00000"/>
              </a:solidFill>
              <a:effectLst/>
              <a:uLnTx/>
              <a:uFillTx/>
              <a:latin typeface="Plus Jakarta Sans Medium" pitchFamily="2" charset="0"/>
              <a:ea typeface="+mn-ea"/>
              <a:cs typeface="Plus Jakarta Sans Medium" pitchFamily="2" charset="0"/>
            </a:endParaRPr>
          </a:p>
        </p:txBody>
      </p:sp>
      <p:sp>
        <p:nvSpPr>
          <p:cNvPr id="2" name="TextBox 1">
            <a:extLst>
              <a:ext uri="{FF2B5EF4-FFF2-40B4-BE49-F238E27FC236}">
                <a16:creationId xmlns:a16="http://schemas.microsoft.com/office/drawing/2014/main" id="{5078037A-018B-FF4B-8E67-CD6A5859DCFA}"/>
              </a:ext>
            </a:extLst>
          </p:cNvPr>
          <p:cNvSpPr txBox="1"/>
          <p:nvPr/>
        </p:nvSpPr>
        <p:spPr>
          <a:xfrm>
            <a:off x="650418" y="1305091"/>
            <a:ext cx="4578287" cy="3739485"/>
          </a:xfrm>
          <a:prstGeom prst="rect">
            <a:avLst/>
          </a:prstGeom>
          <a:noFill/>
        </p:spPr>
        <p:txBody>
          <a:bodyPr wrap="square">
            <a:spAutoFit/>
          </a:bodyPr>
          <a:lstStyle/>
          <a:p>
            <a:pPr marR="0" lvl="0" defTabSz="914400" rtl="0" eaLnBrk="1" fontAlgn="auto" latinLnBrk="0" hangingPunct="1">
              <a:lnSpc>
                <a:spcPct val="100000"/>
              </a:lnSpc>
              <a:spcBef>
                <a:spcPts val="0"/>
              </a:spcBef>
              <a:spcAft>
                <a:spcPts val="600"/>
              </a:spcAft>
              <a:buClrTx/>
              <a:buSzTx/>
              <a:tabLst/>
              <a:defRPr/>
            </a:pPr>
            <a:r>
              <a:rPr kumimoji="0" lang="en-US" b="0" i="0" u="sng" strike="noStrike" kern="1200" cap="none" spc="0" normalizeH="0" baseline="0" noProof="0" dirty="0">
                <a:ln>
                  <a:noFill/>
                </a:ln>
                <a:solidFill>
                  <a:schemeClr val="bg1"/>
                </a:solidFill>
                <a:effectLst/>
                <a:uLnTx/>
                <a:uFillTx/>
                <a:latin typeface="Plus Jakarta Sans SemiBold" pitchFamily="2" charset="0"/>
                <a:ea typeface="+mn-ea"/>
                <a:cs typeface="Plus Jakarta Sans SemiBold" pitchFamily="2" charset="0"/>
              </a:rPr>
              <a:t>Key elements of </a:t>
            </a:r>
            <a:r>
              <a:rPr kumimoji="0" lang="en-US" b="0" i="0" u="sng" strike="noStrike" kern="1200" cap="none" spc="0" normalizeH="0" baseline="0" noProof="0" dirty="0">
                <a:ln>
                  <a:noFill/>
                </a:ln>
                <a:solidFill>
                  <a:schemeClr val="bg2"/>
                </a:solidFill>
                <a:effectLst/>
                <a:uLnTx/>
                <a:uFillTx/>
                <a:latin typeface="Plus Jakarta Sans SemiBold" pitchFamily="2" charset="0"/>
                <a:ea typeface="+mn-ea"/>
                <a:cs typeface="Plus Jakarta Sans SemiBold" pitchFamily="2" charset="0"/>
              </a:rPr>
              <a:t>Standard Precautions </a:t>
            </a:r>
            <a:r>
              <a:rPr kumimoji="0" lang="en-US" b="0" i="0" u="sng" strike="noStrike" kern="1200" cap="none" spc="0" normalizeH="0" baseline="0" noProof="0" dirty="0">
                <a:ln>
                  <a:noFill/>
                </a:ln>
                <a:solidFill>
                  <a:schemeClr val="bg1"/>
                </a:solidFill>
                <a:effectLst/>
                <a:uLnTx/>
                <a:uFillTx/>
                <a:latin typeface="Plus Jakarta Sans SemiBold" pitchFamily="2" charset="0"/>
                <a:ea typeface="+mn-ea"/>
                <a:cs typeface="Plus Jakarta Sans SemiBold" pitchFamily="2" charset="0"/>
              </a:rPr>
              <a:t>include:</a:t>
            </a:r>
          </a:p>
          <a:p>
            <a:pPr marL="285750" marR="0" lvl="0" indent="-285750"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kern="1200" dirty="0">
                <a:solidFill>
                  <a:schemeClr val="bg1"/>
                </a:solidFill>
                <a:latin typeface="Plus Jakarta Sans SemiBold" pitchFamily="2" charset="0"/>
                <a:ea typeface="+mn-ea"/>
                <a:cs typeface="Plus Jakarta Sans SemiBold" pitchFamily="2" charset="0"/>
              </a:rPr>
              <a:t>Risk assessment</a:t>
            </a:r>
          </a:p>
          <a:p>
            <a:pPr marL="285750" marR="0" lvl="0" indent="-285750"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b="0" i="0" strike="noStrike" kern="1200" cap="none" spc="0" normalizeH="0" baseline="0" noProof="0" dirty="0">
                <a:ln>
                  <a:noFill/>
                </a:ln>
                <a:solidFill>
                  <a:schemeClr val="bg1"/>
                </a:solidFill>
                <a:effectLst/>
                <a:uLnTx/>
                <a:uFillTx/>
                <a:latin typeface="Plus Jakarta Sans SemiBold" pitchFamily="2" charset="0"/>
                <a:ea typeface="+mn-ea"/>
                <a:cs typeface="Plus Jakarta Sans SemiBold" pitchFamily="2" charset="0"/>
              </a:rPr>
              <a:t>Hand </a:t>
            </a:r>
            <a:r>
              <a:rPr kumimoji="0" lang="en-US" b="0" i="0" strike="noStrike" kern="1200" cap="none" spc="0" normalizeH="0" baseline="0" noProof="0" dirty="0" err="1">
                <a:ln>
                  <a:noFill/>
                </a:ln>
                <a:solidFill>
                  <a:schemeClr val="bg1"/>
                </a:solidFill>
                <a:effectLst/>
                <a:uLnTx/>
                <a:uFillTx/>
                <a:latin typeface="Plus Jakarta Sans SemiBold" pitchFamily="2" charset="0"/>
                <a:ea typeface="+mn-ea"/>
                <a:cs typeface="Plus Jakarta Sans SemiBold" pitchFamily="2" charset="0"/>
              </a:rPr>
              <a:t>hyg</a:t>
            </a:r>
            <a:r>
              <a:rPr lang="en-US" kern="1200" dirty="0" err="1">
                <a:solidFill>
                  <a:schemeClr val="bg1"/>
                </a:solidFill>
                <a:latin typeface="Plus Jakarta Sans SemiBold" pitchFamily="2" charset="0"/>
                <a:ea typeface="+mn-ea"/>
                <a:cs typeface="Plus Jakarta Sans SemiBold" pitchFamily="2" charset="0"/>
              </a:rPr>
              <a:t>iene</a:t>
            </a:r>
            <a:endParaRPr lang="en-US" kern="1200" dirty="0">
              <a:solidFill>
                <a:schemeClr val="bg1"/>
              </a:solidFill>
              <a:latin typeface="Plus Jakarta Sans SemiBold" pitchFamily="2" charset="0"/>
              <a:ea typeface="+mn-ea"/>
              <a:cs typeface="Plus Jakarta Sans SemiBold" pitchFamily="2" charset="0"/>
            </a:endParaRPr>
          </a:p>
          <a:p>
            <a:pPr marL="285750" marR="0" lvl="0" indent="-285750"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b="0" i="0" strike="noStrike" kern="1200" cap="none" spc="0" normalizeH="0" baseline="0" noProof="0" dirty="0">
                <a:ln>
                  <a:noFill/>
                </a:ln>
                <a:solidFill>
                  <a:schemeClr val="bg1"/>
                </a:solidFill>
                <a:effectLst/>
                <a:uLnTx/>
                <a:uFillTx/>
                <a:latin typeface="Plus Jakarta Sans SemiBold" pitchFamily="2" charset="0"/>
                <a:ea typeface="+mn-ea"/>
                <a:cs typeface="Plus Jakarta Sans SemiBold" pitchFamily="2" charset="0"/>
              </a:rPr>
              <a:t>Respiratory hygiene and cough etiquette</a:t>
            </a:r>
          </a:p>
          <a:p>
            <a:pPr marL="285750" marR="0" lvl="0" indent="-285750"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kern="1200" dirty="0">
                <a:solidFill>
                  <a:schemeClr val="bg1"/>
                </a:solidFill>
                <a:latin typeface="Plus Jakarta Sans SemiBold" pitchFamily="2" charset="0"/>
                <a:ea typeface="+mn-ea"/>
                <a:cs typeface="Plus Jakarta Sans SemiBold" pitchFamily="2" charset="0"/>
              </a:rPr>
              <a:t>Patient placement (isolating those appropriate)</a:t>
            </a:r>
          </a:p>
          <a:p>
            <a:pPr marL="285750" marR="0" lvl="0" indent="-285750"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b="0" i="0" strike="noStrike" kern="1200" cap="none" spc="0" normalizeH="0" baseline="0" noProof="0" dirty="0">
                <a:ln>
                  <a:noFill/>
                </a:ln>
                <a:solidFill>
                  <a:schemeClr val="bg1"/>
                </a:solidFill>
                <a:effectLst/>
                <a:uLnTx/>
                <a:uFillTx/>
                <a:latin typeface="Plus Jakarta Sans SemiBold" pitchFamily="2" charset="0"/>
                <a:ea typeface="+mn-ea"/>
                <a:cs typeface="Plus Jakarta Sans SemiBold" pitchFamily="2" charset="0"/>
              </a:rPr>
              <a:t>Personal protective equipment</a:t>
            </a:r>
          </a:p>
          <a:p>
            <a:pPr marL="285750" marR="0" lvl="0" indent="-285750"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kern="1200" dirty="0">
                <a:solidFill>
                  <a:schemeClr val="bg1"/>
                </a:solidFill>
                <a:latin typeface="Plus Jakarta Sans SemiBold" pitchFamily="2" charset="0"/>
                <a:ea typeface="+mn-ea"/>
                <a:cs typeface="Plus Jakarta Sans SemiBold" pitchFamily="2" charset="0"/>
              </a:rPr>
              <a:t>Aseptic technique</a:t>
            </a:r>
          </a:p>
          <a:p>
            <a:pPr marL="285750" marR="0" lvl="0" indent="-285750"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b="0" i="0" strike="noStrike" kern="1200" cap="none" spc="0" normalizeH="0" baseline="0" noProof="0" dirty="0">
                <a:ln>
                  <a:noFill/>
                </a:ln>
                <a:solidFill>
                  <a:schemeClr val="bg1"/>
                </a:solidFill>
                <a:effectLst/>
                <a:uLnTx/>
                <a:uFillTx/>
                <a:latin typeface="Plus Jakarta Sans SemiBold" pitchFamily="2" charset="0"/>
                <a:ea typeface="+mn-ea"/>
                <a:cs typeface="Plus Jakarta Sans SemiBold" pitchFamily="2" charset="0"/>
              </a:rPr>
              <a:t>Safe injections and sharps injury prevention</a:t>
            </a:r>
          </a:p>
          <a:p>
            <a:pPr marL="285750" marR="0" lvl="0" indent="-285750"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kern="1200" dirty="0">
                <a:solidFill>
                  <a:schemeClr val="bg1"/>
                </a:solidFill>
                <a:latin typeface="Plus Jakarta Sans SemiBold" pitchFamily="2" charset="0"/>
                <a:ea typeface="+mn-ea"/>
                <a:cs typeface="Plus Jakarta Sans SemiBold" pitchFamily="2" charset="0"/>
              </a:rPr>
              <a:t>Environmental cleaning</a:t>
            </a:r>
          </a:p>
          <a:p>
            <a:pPr marL="285750" marR="0" lvl="0" indent="-285750"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kern="1200" dirty="0">
                <a:solidFill>
                  <a:schemeClr val="bg1"/>
                </a:solidFill>
                <a:latin typeface="Plus Jakarta Sans SemiBold" pitchFamily="2" charset="0"/>
                <a:ea typeface="+mn-ea"/>
                <a:cs typeface="Plus Jakarta Sans SemiBold" pitchFamily="2" charset="0"/>
              </a:rPr>
              <a:t>Handling of laundry and linen</a:t>
            </a:r>
          </a:p>
          <a:p>
            <a:pPr marL="285750" marR="0" lvl="0" indent="-285750"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b="0" i="0" strike="noStrike" kern="1200" cap="none" spc="0" normalizeH="0" baseline="0" noProof="0" dirty="0">
                <a:ln>
                  <a:noFill/>
                </a:ln>
                <a:solidFill>
                  <a:schemeClr val="bg1"/>
                </a:solidFill>
                <a:effectLst/>
                <a:uLnTx/>
                <a:uFillTx/>
                <a:latin typeface="Plus Jakarta Sans SemiBold" pitchFamily="2" charset="0"/>
                <a:ea typeface="+mn-ea"/>
                <a:cs typeface="Plus Jakarta Sans SemiBold" pitchFamily="2" charset="0"/>
              </a:rPr>
              <a:t>Waste management</a:t>
            </a:r>
          </a:p>
          <a:p>
            <a:pPr marL="285750" marR="0" lvl="0" indent="-285750"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kern="1200" dirty="0">
                <a:solidFill>
                  <a:schemeClr val="bg1"/>
                </a:solidFill>
                <a:latin typeface="Plus Jakarta Sans SemiBold" pitchFamily="2" charset="0"/>
                <a:ea typeface="+mn-ea"/>
                <a:cs typeface="Plus Jakarta Sans SemiBold" pitchFamily="2" charset="0"/>
              </a:rPr>
              <a:t>Decontamination and reprocessing of reusable patient care items and equipment (SPD)</a:t>
            </a:r>
            <a:endParaRPr kumimoji="0" lang="en-US" b="0" i="0" strike="noStrike" kern="1200" cap="none" spc="0" normalizeH="0" baseline="0" noProof="0" dirty="0">
              <a:ln>
                <a:noFill/>
              </a:ln>
              <a:solidFill>
                <a:schemeClr val="bg1"/>
              </a:solidFill>
              <a:effectLst/>
              <a:uLnTx/>
              <a:uFillTx/>
              <a:latin typeface="Plus Jakarta Sans Medium" pitchFamily="2" charset="0"/>
              <a:ea typeface="+mn-ea"/>
              <a:cs typeface="Plus Jakarta Sans Medium" pitchFamily="2" charset="0"/>
            </a:endParaRPr>
          </a:p>
        </p:txBody>
      </p:sp>
      <p:pic>
        <p:nvPicPr>
          <p:cNvPr id="3" name="Picture 2">
            <a:extLst>
              <a:ext uri="{FF2B5EF4-FFF2-40B4-BE49-F238E27FC236}">
                <a16:creationId xmlns:a16="http://schemas.microsoft.com/office/drawing/2014/main" id="{5917E387-D91A-8E8B-9D63-5AC7A57ADE5F}"/>
              </a:ext>
            </a:extLst>
          </p:cNvPr>
          <p:cNvPicPr>
            <a:picLocks noChangeAspect="1"/>
          </p:cNvPicPr>
          <p:nvPr/>
        </p:nvPicPr>
        <p:blipFill>
          <a:blip r:embed="rId3"/>
          <a:stretch>
            <a:fillRect/>
          </a:stretch>
        </p:blipFill>
        <p:spPr>
          <a:xfrm>
            <a:off x="5228705" y="1894679"/>
            <a:ext cx="3512067" cy="2240175"/>
          </a:xfrm>
          <a:prstGeom prst="rect">
            <a:avLst/>
          </a:prstGeom>
        </p:spPr>
      </p:pic>
    </p:spTree>
    <p:extLst>
      <p:ext uri="{BB962C8B-B14F-4D97-AF65-F5344CB8AC3E}">
        <p14:creationId xmlns:p14="http://schemas.microsoft.com/office/powerpoint/2010/main" val="1069174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7">
          <a:extLst>
            <a:ext uri="{FF2B5EF4-FFF2-40B4-BE49-F238E27FC236}">
              <a16:creationId xmlns:a16="http://schemas.microsoft.com/office/drawing/2014/main" id="{F678AFC8-4A26-5310-3C4E-8FF5897792A8}"/>
            </a:ext>
          </a:extLst>
        </p:cNvPr>
        <p:cNvGrpSpPr/>
        <p:nvPr/>
      </p:nvGrpSpPr>
      <p:grpSpPr>
        <a:xfrm>
          <a:off x="0" y="0"/>
          <a:ext cx="0" cy="0"/>
          <a:chOff x="0" y="0"/>
          <a:chExt cx="0" cy="0"/>
        </a:xfrm>
      </p:grpSpPr>
      <p:sp>
        <p:nvSpPr>
          <p:cNvPr id="78" name="Google Shape;78;p13">
            <a:extLst>
              <a:ext uri="{FF2B5EF4-FFF2-40B4-BE49-F238E27FC236}">
                <a16:creationId xmlns:a16="http://schemas.microsoft.com/office/drawing/2014/main" id="{712368B3-2E36-BF20-E889-68B220C9BD9D}"/>
              </a:ext>
            </a:extLst>
          </p:cNvPr>
          <p:cNvSpPr txBox="1">
            <a:spLocks noGrp="1"/>
          </p:cNvSpPr>
          <p:nvPr>
            <p:ph type="sldNum" idx="12"/>
          </p:nvPr>
        </p:nvSpPr>
        <p:spPr>
          <a:xfrm>
            <a:off x="8713125" y="4792600"/>
            <a:ext cx="201600" cy="186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17</a:t>
            </a:fld>
            <a:endParaRPr/>
          </a:p>
        </p:txBody>
      </p:sp>
      <p:sp>
        <p:nvSpPr>
          <p:cNvPr id="2" name="TextBox 1">
            <a:extLst>
              <a:ext uri="{FF2B5EF4-FFF2-40B4-BE49-F238E27FC236}">
                <a16:creationId xmlns:a16="http://schemas.microsoft.com/office/drawing/2014/main" id="{7EFCD8EF-3235-81D2-F38E-62E7D1491CBF}"/>
              </a:ext>
            </a:extLst>
          </p:cNvPr>
          <p:cNvSpPr txBox="1"/>
          <p:nvPr/>
        </p:nvSpPr>
        <p:spPr>
          <a:xfrm>
            <a:off x="775109" y="199499"/>
            <a:ext cx="7803626" cy="4779401"/>
          </a:xfrm>
          <a:prstGeom prst="rect">
            <a:avLst/>
          </a:prstGeom>
          <a:noFill/>
        </p:spPr>
        <p:txBody>
          <a:bodyPr wrap="square">
            <a:noAutofit/>
          </a:bodyPr>
          <a:lstStyle/>
          <a:p>
            <a:pPr marL="285750" lvl="1" indent="-285750">
              <a:lnSpc>
                <a:spcPct val="90000"/>
              </a:lnSpc>
              <a:spcAft>
                <a:spcPts val="600"/>
              </a:spcAft>
              <a:buFont typeface="Arial" panose="020B0604020202020204" pitchFamily="34" charset="0"/>
              <a:buChar char="•"/>
              <a:defRPr/>
            </a:pPr>
            <a:r>
              <a:rPr lang="en-US" sz="1800" b="1" u="sng" dirty="0">
                <a:solidFill>
                  <a:schemeClr val="bg1"/>
                </a:solidFill>
                <a:effectLst>
                  <a:outerShdw blurRad="38100" dist="38100" dir="2700000" algn="tl">
                    <a:srgbClr val="000000">
                      <a:alpha val="43137"/>
                    </a:srgbClr>
                  </a:outerShdw>
                </a:effectLst>
                <a:latin typeface="Plus Jakarta Sans ExtraBold" pitchFamily="2" charset="0"/>
                <a:cs typeface="Plus Jakarta Sans ExtraBold" pitchFamily="2" charset="0"/>
              </a:rPr>
              <a:t>Fingernails</a:t>
            </a:r>
            <a:r>
              <a:rPr lang="en-US" sz="1800" b="1" dirty="0">
                <a:solidFill>
                  <a:schemeClr val="bg1"/>
                </a:solidFill>
                <a:latin typeface="Plus Jakarta Sans ExtraBold" pitchFamily="2" charset="0"/>
                <a:cs typeface="Plus Jakarta Sans ExtraBold" pitchFamily="2" charset="0"/>
              </a:rPr>
              <a:t> </a:t>
            </a:r>
            <a:r>
              <a:rPr lang="en-US" sz="1800" b="1" dirty="0">
                <a:solidFill>
                  <a:schemeClr val="bg1"/>
                </a:solidFill>
                <a:latin typeface="Plus Jakarta Sans Medium" pitchFamily="2" charset="0"/>
                <a:cs typeface="Plus Jakarta Sans Medium" pitchFamily="2" charset="0"/>
              </a:rPr>
              <a:t> </a:t>
            </a:r>
            <a:r>
              <a:rPr lang="en-US" sz="1800" dirty="0">
                <a:solidFill>
                  <a:schemeClr val="bg1"/>
                </a:solidFill>
                <a:latin typeface="Plus Jakarta Sans Medium" pitchFamily="2" charset="0"/>
                <a:cs typeface="Plus Jakarta Sans Medium" pitchFamily="2" charset="0"/>
              </a:rPr>
              <a:t>(Direct clinical staff, support staff </a:t>
            </a:r>
            <a:r>
              <a:rPr lang="en-US" sz="1800" u="sng" dirty="0">
                <a:solidFill>
                  <a:schemeClr val="bg1"/>
                </a:solidFill>
                <a:latin typeface="Plus Jakarta Sans Medium" pitchFamily="2" charset="0"/>
                <a:cs typeface="Plus Jakarta Sans Medium" pitchFamily="2" charset="0"/>
              </a:rPr>
              <a:t>and</a:t>
            </a:r>
            <a:r>
              <a:rPr lang="en-US" sz="1800" dirty="0">
                <a:solidFill>
                  <a:schemeClr val="bg1"/>
                </a:solidFill>
                <a:latin typeface="Plus Jakarta Sans Medium" pitchFamily="2" charset="0"/>
                <a:cs typeface="Plus Jakarta Sans Medium" pitchFamily="2" charset="0"/>
              </a:rPr>
              <a:t> dietary)</a:t>
            </a:r>
            <a:endParaRPr lang="en-US" sz="1800" b="1" dirty="0">
              <a:solidFill>
                <a:schemeClr val="bg1"/>
              </a:solidFill>
              <a:latin typeface="Plus Jakarta Sans Medium" pitchFamily="2" charset="0"/>
              <a:cs typeface="Plus Jakarta Sans Medium" pitchFamily="2" charset="0"/>
            </a:endParaRPr>
          </a:p>
          <a:p>
            <a:pPr marL="285750" lvl="1" indent="-285750">
              <a:lnSpc>
                <a:spcPct val="90000"/>
              </a:lnSpc>
              <a:spcAft>
                <a:spcPts val="600"/>
              </a:spcAft>
              <a:buFont typeface="Arial" panose="020B0604020202020204" pitchFamily="34" charset="0"/>
              <a:buChar char="•"/>
              <a:defRPr/>
            </a:pPr>
            <a:r>
              <a:rPr lang="en-US" sz="1800" dirty="0">
                <a:solidFill>
                  <a:schemeClr val="bg1"/>
                </a:solidFill>
                <a:latin typeface="Plus Jakarta Sans Medium" pitchFamily="2" charset="0"/>
                <a:cs typeface="Plus Jakarta Sans Medium" pitchFamily="2" charset="0"/>
              </a:rPr>
              <a:t>No artificial nails, extenders, tips, or gels. </a:t>
            </a:r>
          </a:p>
          <a:p>
            <a:pPr marL="285750" lvl="1" indent="-285750">
              <a:lnSpc>
                <a:spcPct val="90000"/>
              </a:lnSpc>
              <a:spcAft>
                <a:spcPts val="600"/>
              </a:spcAft>
              <a:buFont typeface="Arial" panose="020B0604020202020204" pitchFamily="34" charset="0"/>
              <a:buChar char="•"/>
              <a:defRPr/>
            </a:pPr>
            <a:r>
              <a:rPr lang="en-US" sz="1800" dirty="0">
                <a:solidFill>
                  <a:schemeClr val="bg1"/>
                </a:solidFill>
                <a:latin typeface="Plus Jakarta Sans Medium" pitchFamily="2" charset="0"/>
                <a:cs typeface="Plus Jakarta Sans Medium" pitchFamily="2" charset="0"/>
              </a:rPr>
              <a:t>Natural nails no longer than ¼ inch beyond nailbed.</a:t>
            </a:r>
          </a:p>
          <a:p>
            <a:pPr marL="285750" lvl="1" indent="-285750">
              <a:lnSpc>
                <a:spcPct val="90000"/>
              </a:lnSpc>
              <a:spcAft>
                <a:spcPts val="600"/>
              </a:spcAft>
              <a:buFont typeface="Arial" panose="020B0604020202020204" pitchFamily="34" charset="0"/>
              <a:buChar char="•"/>
              <a:defRPr/>
            </a:pPr>
            <a:r>
              <a:rPr lang="en-US" sz="1800" dirty="0">
                <a:solidFill>
                  <a:schemeClr val="bg1"/>
                </a:solidFill>
                <a:latin typeface="Plus Jakarta Sans Medium" pitchFamily="2" charset="0"/>
                <a:cs typeface="Plus Jakarta Sans Medium" pitchFamily="2" charset="0"/>
              </a:rPr>
              <a:t>Nail polish not be chipped. </a:t>
            </a:r>
          </a:p>
          <a:p>
            <a:pPr marL="285750" lvl="1" indent="-285750">
              <a:lnSpc>
                <a:spcPct val="90000"/>
              </a:lnSpc>
              <a:spcAft>
                <a:spcPts val="600"/>
              </a:spcAft>
              <a:buFont typeface="Arial" panose="020B0604020202020204" pitchFamily="34" charset="0"/>
              <a:buChar char="•"/>
              <a:defRPr/>
            </a:pPr>
            <a:r>
              <a:rPr lang="en-US" sz="1800" dirty="0">
                <a:solidFill>
                  <a:schemeClr val="bg1"/>
                </a:solidFill>
                <a:latin typeface="Plus Jakarta Sans Medium" pitchFamily="2" charset="0"/>
                <a:cs typeface="Plus Jakarta Sans Medium" pitchFamily="2" charset="0"/>
              </a:rPr>
              <a:t>Nails clean and trimmed.</a:t>
            </a:r>
          </a:p>
          <a:p>
            <a:pPr marL="285750" lvl="1" indent="-285750">
              <a:lnSpc>
                <a:spcPct val="90000"/>
              </a:lnSpc>
              <a:spcAft>
                <a:spcPts val="600"/>
              </a:spcAft>
              <a:buFont typeface="Arial" panose="020B0604020202020204" pitchFamily="34" charset="0"/>
              <a:buChar char="•"/>
              <a:defRPr/>
            </a:pPr>
            <a:r>
              <a:rPr lang="en-US" sz="1800" b="1" u="sng" dirty="0">
                <a:solidFill>
                  <a:schemeClr val="bg1"/>
                </a:solidFill>
                <a:effectLst>
                  <a:outerShdw blurRad="38100" dist="38100" dir="2700000" algn="tl">
                    <a:srgbClr val="000000">
                      <a:alpha val="43137"/>
                    </a:srgbClr>
                  </a:outerShdw>
                </a:effectLst>
                <a:latin typeface="Plus Jakarta Sans ExtraBold" pitchFamily="2" charset="0"/>
                <a:cs typeface="Plus Jakarta Sans ExtraBold" pitchFamily="2" charset="0"/>
              </a:rPr>
              <a:t>Hand Health</a:t>
            </a:r>
          </a:p>
          <a:p>
            <a:pPr marL="285750" lvl="1" indent="-285750">
              <a:lnSpc>
                <a:spcPct val="90000"/>
              </a:lnSpc>
              <a:spcAft>
                <a:spcPts val="600"/>
              </a:spcAft>
              <a:buFont typeface="Arial" panose="020B0604020202020204" pitchFamily="34" charset="0"/>
              <a:buChar char="•"/>
              <a:defRPr/>
            </a:pPr>
            <a:r>
              <a:rPr lang="en-US" sz="1800" dirty="0">
                <a:solidFill>
                  <a:schemeClr val="bg1"/>
                </a:solidFill>
                <a:latin typeface="Plus Jakarta Sans Medium" pitchFamily="2" charset="0"/>
                <a:cs typeface="Plus Jakarta Sans Medium" pitchFamily="2" charset="0"/>
              </a:rPr>
              <a:t>Hand hygiene:  Wet hands before applying product.  </a:t>
            </a:r>
          </a:p>
          <a:p>
            <a:pPr marL="285750" lvl="1" indent="-285750">
              <a:lnSpc>
                <a:spcPct val="90000"/>
              </a:lnSpc>
              <a:spcAft>
                <a:spcPts val="600"/>
              </a:spcAft>
              <a:buFont typeface="Arial" panose="020B0604020202020204" pitchFamily="34" charset="0"/>
              <a:buChar char="•"/>
              <a:defRPr/>
            </a:pPr>
            <a:r>
              <a:rPr lang="en-US" sz="1800" dirty="0">
                <a:solidFill>
                  <a:schemeClr val="bg1"/>
                </a:solidFill>
                <a:latin typeface="Plus Jakarta Sans Medium" pitchFamily="2" charset="0"/>
                <a:cs typeface="Plus Jakarta Sans Medium" pitchFamily="2" charset="0"/>
              </a:rPr>
              <a:t>Cuticles, hands and forearms w/o oozing areas.  Breaks in skin integrity clean and covered with waterproof dressing.</a:t>
            </a:r>
          </a:p>
          <a:p>
            <a:pPr marL="285750" lvl="1" indent="-285750">
              <a:lnSpc>
                <a:spcPct val="90000"/>
              </a:lnSpc>
              <a:spcAft>
                <a:spcPts val="600"/>
              </a:spcAft>
              <a:buFont typeface="Arial" panose="020B0604020202020204" pitchFamily="34" charset="0"/>
              <a:buChar char="•"/>
              <a:defRPr/>
            </a:pPr>
            <a:r>
              <a:rPr lang="en-US" sz="1800" dirty="0">
                <a:solidFill>
                  <a:schemeClr val="bg1"/>
                </a:solidFill>
                <a:latin typeface="Plus Jakarta Sans Medium" pitchFamily="2" charset="0"/>
                <a:cs typeface="Plus Jakarta Sans Medium" pitchFamily="2" charset="0"/>
              </a:rPr>
              <a:t>Limit jewelry on hands and wrists.  If worn, plain wedding band preferred.</a:t>
            </a:r>
          </a:p>
          <a:p>
            <a:pPr marL="285750" lvl="1" indent="-285750">
              <a:lnSpc>
                <a:spcPct val="90000"/>
              </a:lnSpc>
              <a:spcAft>
                <a:spcPts val="600"/>
              </a:spcAft>
              <a:buFont typeface="Arial" panose="020B0604020202020204" pitchFamily="34" charset="0"/>
              <a:buChar char="•"/>
              <a:defRPr/>
            </a:pPr>
            <a:r>
              <a:rPr lang="en-US" sz="1800" b="1" u="sng" dirty="0">
                <a:solidFill>
                  <a:schemeClr val="bg1"/>
                </a:solidFill>
                <a:effectLst>
                  <a:outerShdw blurRad="38100" dist="38100" dir="2700000" algn="tl">
                    <a:srgbClr val="000000">
                      <a:alpha val="43137"/>
                    </a:srgbClr>
                  </a:outerShdw>
                </a:effectLst>
                <a:latin typeface="Plus Jakarta Sans ExtraBold" pitchFamily="2" charset="0"/>
                <a:cs typeface="Plus Jakarta Sans ExtraBold" pitchFamily="2" charset="0"/>
              </a:rPr>
              <a:t>Lotion</a:t>
            </a:r>
          </a:p>
          <a:p>
            <a:pPr marL="285750" lvl="1" indent="-285750">
              <a:lnSpc>
                <a:spcPct val="90000"/>
              </a:lnSpc>
              <a:spcAft>
                <a:spcPts val="600"/>
              </a:spcAft>
              <a:buFont typeface="Arial" panose="020B0604020202020204" pitchFamily="34" charset="0"/>
              <a:buChar char="•"/>
              <a:defRPr/>
            </a:pPr>
            <a:r>
              <a:rPr lang="en-US" sz="1800" dirty="0">
                <a:solidFill>
                  <a:schemeClr val="bg1"/>
                </a:solidFill>
                <a:latin typeface="Plus Jakarta Sans Medium" pitchFamily="2" charset="0"/>
                <a:cs typeface="Plus Jakarta Sans Medium" pitchFamily="2" charset="0"/>
              </a:rPr>
              <a:t>Recommended:  Before Starting Work; After Hand Hygiene; Before Breaks, Before Leaving Work.</a:t>
            </a:r>
          </a:p>
          <a:p>
            <a:pPr marL="285750" lvl="1" indent="-285750">
              <a:lnSpc>
                <a:spcPct val="90000"/>
              </a:lnSpc>
              <a:spcAft>
                <a:spcPts val="600"/>
              </a:spcAft>
              <a:buFont typeface="Arial" panose="020B0604020202020204" pitchFamily="34" charset="0"/>
              <a:buChar char="•"/>
              <a:defRPr/>
            </a:pPr>
            <a:r>
              <a:rPr lang="en-US" sz="1800" dirty="0">
                <a:solidFill>
                  <a:schemeClr val="bg1"/>
                </a:solidFill>
                <a:latin typeface="Plus Jakarta Sans Medium" pitchFamily="2" charset="0"/>
                <a:cs typeface="Plus Jakarta Sans Medium" pitchFamily="2" charset="0"/>
              </a:rPr>
              <a:t>Hospital-approved product.</a:t>
            </a:r>
          </a:p>
          <a:p>
            <a:pPr marL="285750" lvl="1" indent="-285750">
              <a:lnSpc>
                <a:spcPct val="90000"/>
              </a:lnSpc>
              <a:spcAft>
                <a:spcPts val="600"/>
              </a:spcAft>
              <a:buFont typeface="Arial" panose="020B0604020202020204" pitchFamily="34" charset="0"/>
              <a:buChar char="•"/>
              <a:defRPr/>
            </a:pPr>
            <a:endParaRPr lang="en-US" sz="1800" dirty="0">
              <a:solidFill>
                <a:schemeClr val="bg1"/>
              </a:solidFill>
              <a:latin typeface="Plus Jakarta Sans Medium" pitchFamily="2" charset="0"/>
              <a:cs typeface="Plus Jakarta Sans Medium" pitchFamily="2" charset="0"/>
            </a:endParaRPr>
          </a:p>
        </p:txBody>
      </p:sp>
    </p:spTree>
    <p:extLst>
      <p:ext uri="{BB962C8B-B14F-4D97-AF65-F5344CB8AC3E}">
        <p14:creationId xmlns:p14="http://schemas.microsoft.com/office/powerpoint/2010/main" val="7642595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7">
          <a:extLst>
            <a:ext uri="{FF2B5EF4-FFF2-40B4-BE49-F238E27FC236}">
              <a16:creationId xmlns:a16="http://schemas.microsoft.com/office/drawing/2014/main" id="{D0D8C880-DD00-BC13-D66B-D6B1F192D57A}"/>
            </a:ext>
          </a:extLst>
        </p:cNvPr>
        <p:cNvGrpSpPr/>
        <p:nvPr/>
      </p:nvGrpSpPr>
      <p:grpSpPr>
        <a:xfrm>
          <a:off x="0" y="0"/>
          <a:ext cx="0" cy="0"/>
          <a:chOff x="0" y="0"/>
          <a:chExt cx="0" cy="0"/>
        </a:xfrm>
      </p:grpSpPr>
      <p:sp>
        <p:nvSpPr>
          <p:cNvPr id="78" name="Google Shape;78;p13">
            <a:extLst>
              <a:ext uri="{FF2B5EF4-FFF2-40B4-BE49-F238E27FC236}">
                <a16:creationId xmlns:a16="http://schemas.microsoft.com/office/drawing/2014/main" id="{D857FD4D-CE4B-9C78-9A7C-3A57C8ACF309}"/>
              </a:ext>
            </a:extLst>
          </p:cNvPr>
          <p:cNvSpPr txBox="1">
            <a:spLocks noGrp="1"/>
          </p:cNvSpPr>
          <p:nvPr>
            <p:ph type="sldNum" idx="12"/>
          </p:nvPr>
        </p:nvSpPr>
        <p:spPr>
          <a:xfrm>
            <a:off x="8713125" y="4792600"/>
            <a:ext cx="201600" cy="186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18</a:t>
            </a:fld>
            <a:endParaRPr/>
          </a:p>
        </p:txBody>
      </p:sp>
      <p:sp>
        <p:nvSpPr>
          <p:cNvPr id="4" name="TextBox 3">
            <a:extLst>
              <a:ext uri="{FF2B5EF4-FFF2-40B4-BE49-F238E27FC236}">
                <a16:creationId xmlns:a16="http://schemas.microsoft.com/office/drawing/2014/main" id="{296A2A34-FEE0-0A73-AFC4-193A0FC7878B}"/>
              </a:ext>
            </a:extLst>
          </p:cNvPr>
          <p:cNvSpPr txBox="1"/>
          <p:nvPr/>
        </p:nvSpPr>
        <p:spPr>
          <a:xfrm>
            <a:off x="814648" y="337972"/>
            <a:ext cx="3142211" cy="2062103"/>
          </a:xfrm>
          <a:prstGeom prst="rect">
            <a:avLst/>
          </a:prstGeom>
          <a:noFill/>
        </p:spPr>
        <p:txBody>
          <a:bodyPr wrap="square">
            <a:spAutoFit/>
          </a:bodyPr>
          <a:lstStyle/>
          <a:p>
            <a:r>
              <a:rPr kumimoji="0" lang="en-US" alt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Plus Jakarta Sans ExtraBold" pitchFamily="2" charset="0"/>
                <a:ea typeface="+mj-ea"/>
                <a:cs typeface="Plus Jakarta Sans ExtraBold" pitchFamily="2" charset="0"/>
              </a:rPr>
              <a:t> C. diff  PREVENTION </a:t>
            </a:r>
            <a:r>
              <a:rPr kumimoji="0" lang="en-US" altLang="en-US" sz="3200" b="1" i="0" u="none" strike="noStrike" kern="1200" cap="none" spc="0" normalizeH="0" baseline="0" noProof="0" dirty="0">
                <a:ln>
                  <a:noFill/>
                </a:ln>
                <a:solidFill>
                  <a:schemeClr val="bg1"/>
                </a:solidFill>
                <a:effectLst/>
                <a:uLnTx/>
                <a:uFillTx/>
                <a:latin typeface="Plus Jakarta Sans ExtraBold" pitchFamily="2" charset="0"/>
                <a:ea typeface="+mj-ea"/>
                <a:cs typeface="Plus Jakarta Sans ExtraBold" pitchFamily="2" charset="0"/>
              </a:rPr>
              <a:t>(</a:t>
            </a:r>
            <a:r>
              <a:rPr kumimoji="0" lang="en-US" altLang="en-US" sz="3200" b="1" i="1" u="none" strike="noStrike" kern="1200" cap="none" spc="0" normalizeH="0" baseline="0" noProof="0" dirty="0">
                <a:ln>
                  <a:noFill/>
                </a:ln>
                <a:solidFill>
                  <a:schemeClr val="bg1"/>
                </a:solidFill>
                <a:effectLst/>
                <a:uLnTx/>
                <a:uFillTx/>
                <a:latin typeface="Plus Jakarta Sans ExtraBold" pitchFamily="2" charset="0"/>
                <a:ea typeface="+mj-ea"/>
                <a:cs typeface="Plus Jakarta Sans ExtraBold" pitchFamily="2" charset="0"/>
              </a:rPr>
              <a:t>Clostridium difficile</a:t>
            </a:r>
            <a:r>
              <a:rPr kumimoji="0" lang="en-US" altLang="en-US" sz="3200" b="1" i="0" u="none" strike="noStrike" kern="1200" cap="none" spc="0" normalizeH="0" baseline="0" noProof="0" dirty="0">
                <a:ln>
                  <a:noFill/>
                </a:ln>
                <a:solidFill>
                  <a:schemeClr val="bg1"/>
                </a:solidFill>
                <a:effectLst/>
                <a:uLnTx/>
                <a:uFillTx/>
                <a:latin typeface="Plus Jakarta Sans ExtraBold" pitchFamily="2" charset="0"/>
                <a:ea typeface="+mj-ea"/>
                <a:cs typeface="Plus Jakarta Sans ExtraBold" pitchFamily="2" charset="0"/>
              </a:rPr>
              <a:t>) </a:t>
            </a:r>
            <a:endParaRPr lang="en-US" sz="3200" dirty="0">
              <a:solidFill>
                <a:schemeClr val="bg1"/>
              </a:solidFill>
              <a:latin typeface="Plus Jakarta Sans ExtraBold" pitchFamily="2" charset="0"/>
              <a:cs typeface="Plus Jakarta Sans ExtraBold" pitchFamily="2" charset="0"/>
            </a:endParaRPr>
          </a:p>
        </p:txBody>
      </p:sp>
      <p:pic>
        <p:nvPicPr>
          <p:cNvPr id="5" name="Picture 4">
            <a:extLst>
              <a:ext uri="{FF2B5EF4-FFF2-40B4-BE49-F238E27FC236}">
                <a16:creationId xmlns:a16="http://schemas.microsoft.com/office/drawing/2014/main" id="{6E84CCA7-C441-C7F0-A4CD-2F8193E4BB8B}"/>
              </a:ext>
            </a:extLst>
          </p:cNvPr>
          <p:cNvPicPr>
            <a:picLocks noChangeAspect="1"/>
          </p:cNvPicPr>
          <p:nvPr/>
        </p:nvPicPr>
        <p:blipFill>
          <a:blip r:embed="rId3"/>
          <a:stretch>
            <a:fillRect/>
          </a:stretch>
        </p:blipFill>
        <p:spPr>
          <a:xfrm>
            <a:off x="889463" y="2474350"/>
            <a:ext cx="2759825" cy="2192707"/>
          </a:xfrm>
          <a:prstGeom prst="rect">
            <a:avLst/>
          </a:prstGeom>
        </p:spPr>
      </p:pic>
      <p:sp>
        <p:nvSpPr>
          <p:cNvPr id="6" name="TextBox 5">
            <a:extLst>
              <a:ext uri="{FF2B5EF4-FFF2-40B4-BE49-F238E27FC236}">
                <a16:creationId xmlns:a16="http://schemas.microsoft.com/office/drawing/2014/main" id="{E1C515C0-7218-2047-852E-06731E3DB798}"/>
              </a:ext>
            </a:extLst>
          </p:cNvPr>
          <p:cNvSpPr txBox="1"/>
          <p:nvPr/>
        </p:nvSpPr>
        <p:spPr>
          <a:xfrm>
            <a:off x="3956859" y="510814"/>
            <a:ext cx="4957866" cy="4281786"/>
          </a:xfrm>
          <a:prstGeom prst="rect">
            <a:avLst/>
          </a:prstGeom>
          <a:noFill/>
        </p:spPr>
        <p:txBody>
          <a:bodyPr wrap="square">
            <a:noAutofit/>
          </a:bodyPr>
          <a:lstStyle/>
          <a:p>
            <a:pPr>
              <a:buClrTx/>
              <a:buFont typeface="Arial" panose="020B0604020202020204" pitchFamily="34" charset="0"/>
              <a:buChar char="•"/>
            </a:pPr>
            <a:r>
              <a:rPr lang="en-US" sz="1600" i="1" kern="1200" dirty="0">
                <a:solidFill>
                  <a:schemeClr val="bg1"/>
                </a:solidFill>
                <a:latin typeface="Plus Jakarta Sans Medium" pitchFamily="2" charset="0"/>
                <a:ea typeface="+mn-ea"/>
                <a:cs typeface="Plus Jakarta Sans Medium" pitchFamily="2" charset="0"/>
              </a:rPr>
              <a:t>C. diff</a:t>
            </a:r>
            <a:r>
              <a:rPr lang="en-US" sz="1600" kern="1200" dirty="0">
                <a:solidFill>
                  <a:schemeClr val="bg1"/>
                </a:solidFill>
                <a:latin typeface="Plus Jakarta Sans Medium" pitchFamily="2" charset="0"/>
                <a:ea typeface="+mn-ea"/>
                <a:cs typeface="Plus Jakarta Sans Medium" pitchFamily="2" charset="0"/>
              </a:rPr>
              <a:t> can live on people's skin. People who touch an infected person's skin can pick up the germs on their hands.</a:t>
            </a:r>
          </a:p>
          <a:p>
            <a:pPr>
              <a:buClrTx/>
              <a:buFont typeface="Arial" panose="020B0604020202020204" pitchFamily="34" charset="0"/>
              <a:buChar char="•"/>
            </a:pPr>
            <a:endParaRPr lang="en-US" sz="1600" kern="1200" dirty="0">
              <a:solidFill>
                <a:schemeClr val="bg1"/>
              </a:solidFill>
              <a:latin typeface="Plus Jakarta Sans Medium" pitchFamily="2" charset="0"/>
              <a:ea typeface="+mn-ea"/>
              <a:cs typeface="Plus Jakarta Sans Medium" pitchFamily="2" charset="0"/>
            </a:endParaRPr>
          </a:p>
          <a:p>
            <a:pPr>
              <a:buClrTx/>
              <a:buFont typeface="Arial" panose="020B0604020202020204" pitchFamily="34" charset="0"/>
              <a:buChar char="•"/>
            </a:pPr>
            <a:r>
              <a:rPr lang="en-US" sz="1600" kern="1200" dirty="0">
                <a:solidFill>
                  <a:schemeClr val="bg1"/>
                </a:solidFill>
                <a:latin typeface="Plus Jakarta Sans Medium" pitchFamily="2" charset="0"/>
                <a:ea typeface="+mn-ea"/>
                <a:cs typeface="Plus Jakarta Sans Medium" pitchFamily="2" charset="0"/>
              </a:rPr>
              <a:t>Make sure all healthcare providers clean their hands before and after caring for you. Ask them to clean their hands if you don't see them do so. </a:t>
            </a:r>
            <a:r>
              <a:rPr lang="en-US" sz="1600" b="1" u="sng" kern="1200" dirty="0">
                <a:solidFill>
                  <a:schemeClr val="bg1"/>
                </a:solidFill>
                <a:latin typeface="Plus Jakarta Sans SemiBold" pitchFamily="2" charset="0"/>
                <a:ea typeface="+mn-ea"/>
                <a:cs typeface="Plus Jakarta Sans SemiBold" pitchFamily="2" charset="0"/>
              </a:rPr>
              <a:t>Must use soap and water</a:t>
            </a:r>
          </a:p>
          <a:p>
            <a:pPr>
              <a:buClrTx/>
              <a:buFontTx/>
              <a:buNone/>
            </a:pPr>
            <a:endParaRPr lang="en-US" sz="1600" kern="1200" dirty="0">
              <a:solidFill>
                <a:schemeClr val="bg1"/>
              </a:solidFill>
              <a:latin typeface="Plus Jakarta Sans Medium" pitchFamily="2" charset="0"/>
              <a:ea typeface="+mn-ea"/>
              <a:cs typeface="Plus Jakarta Sans Medium" pitchFamily="2" charset="0"/>
            </a:endParaRPr>
          </a:p>
          <a:p>
            <a:pPr>
              <a:buClrTx/>
              <a:buFont typeface="Arial" panose="020B0604020202020204" pitchFamily="34" charset="0"/>
              <a:buChar char="•"/>
            </a:pPr>
            <a:r>
              <a:rPr lang="en-US" sz="1600" kern="1200" dirty="0">
                <a:solidFill>
                  <a:schemeClr val="bg1"/>
                </a:solidFill>
                <a:latin typeface="Plus Jakarta Sans Medium" pitchFamily="2" charset="0"/>
                <a:ea typeface="+mn-ea"/>
                <a:cs typeface="Plus Jakarta Sans Medium" pitchFamily="2" charset="0"/>
              </a:rPr>
              <a:t>While caring for you and other patients with </a:t>
            </a:r>
            <a:r>
              <a:rPr lang="en-US" sz="1600" i="1" kern="1200" dirty="0">
                <a:solidFill>
                  <a:schemeClr val="bg1"/>
                </a:solidFill>
                <a:latin typeface="Plus Jakarta Sans Medium" pitchFamily="2" charset="0"/>
                <a:ea typeface="+mn-ea"/>
                <a:cs typeface="Plus Jakarta Sans Medium" pitchFamily="2" charset="0"/>
              </a:rPr>
              <a:t>C. diff</a:t>
            </a:r>
            <a:r>
              <a:rPr lang="en-US" sz="1600" kern="1200" dirty="0">
                <a:solidFill>
                  <a:schemeClr val="bg1"/>
                </a:solidFill>
                <a:latin typeface="Plus Jakarta Sans Medium" pitchFamily="2" charset="0"/>
                <a:ea typeface="+mn-ea"/>
                <a:cs typeface="Plus Jakarta Sans Medium" pitchFamily="2" charset="0"/>
              </a:rPr>
              <a:t>, healthcare providers will use certain precautions like wearing a gown and gloves. This will prevent the spread of </a:t>
            </a:r>
            <a:r>
              <a:rPr lang="en-US" sz="1600" i="1" kern="1200" dirty="0">
                <a:solidFill>
                  <a:schemeClr val="bg1"/>
                </a:solidFill>
                <a:latin typeface="Plus Jakarta Sans Medium" pitchFamily="2" charset="0"/>
                <a:ea typeface="+mn-ea"/>
                <a:cs typeface="Plus Jakarta Sans Medium" pitchFamily="2" charset="0"/>
              </a:rPr>
              <a:t>C. diff </a:t>
            </a:r>
            <a:r>
              <a:rPr lang="en-US" sz="1600" kern="1200" dirty="0">
                <a:solidFill>
                  <a:schemeClr val="bg1"/>
                </a:solidFill>
                <a:latin typeface="Plus Jakarta Sans Medium" pitchFamily="2" charset="0"/>
                <a:ea typeface="+mn-ea"/>
                <a:cs typeface="Plus Jakarta Sans Medium" pitchFamily="2" charset="0"/>
              </a:rPr>
              <a:t>to themselves and other patients.</a:t>
            </a:r>
          </a:p>
          <a:p>
            <a:pPr>
              <a:buClrTx/>
              <a:buFontTx/>
              <a:buNone/>
            </a:pPr>
            <a:endParaRPr lang="en-US" sz="1600" kern="1200" dirty="0">
              <a:solidFill>
                <a:schemeClr val="bg1"/>
              </a:solidFill>
              <a:latin typeface="Plus Jakarta Sans Medium" pitchFamily="2" charset="0"/>
              <a:ea typeface="+mn-ea"/>
              <a:cs typeface="Plus Jakarta Sans Medium" pitchFamily="2" charset="0"/>
            </a:endParaRPr>
          </a:p>
          <a:p>
            <a:pPr>
              <a:buClrTx/>
              <a:buFont typeface="Arial" panose="020B0604020202020204" pitchFamily="34" charset="0"/>
              <a:buChar char="•"/>
            </a:pPr>
            <a:r>
              <a:rPr lang="en-US" sz="1600" kern="1200" dirty="0">
                <a:solidFill>
                  <a:schemeClr val="bg1"/>
                </a:solidFill>
                <a:latin typeface="Plus Jakarta Sans Medium" pitchFamily="2" charset="0"/>
                <a:ea typeface="+mn-ea"/>
                <a:cs typeface="Plus Jakarta Sans Medium" pitchFamily="2" charset="0"/>
              </a:rPr>
              <a:t>Assure proper Daily and Terminal Cleaning is performed</a:t>
            </a:r>
          </a:p>
          <a:p>
            <a:pPr>
              <a:buClrTx/>
              <a:buFontTx/>
              <a:buNone/>
            </a:pPr>
            <a:br>
              <a:rPr lang="en-US" sz="1600" kern="1200" dirty="0">
                <a:solidFill>
                  <a:schemeClr val="bg1"/>
                </a:solidFill>
                <a:latin typeface="Plus Jakarta Sans Medium" pitchFamily="2" charset="0"/>
                <a:ea typeface="+mn-ea"/>
                <a:cs typeface="Plus Jakarta Sans Medium" pitchFamily="2" charset="0"/>
              </a:rPr>
            </a:br>
            <a:endParaRPr lang="en-US" sz="1600" kern="1200" dirty="0">
              <a:solidFill>
                <a:schemeClr val="bg1"/>
              </a:solidFill>
              <a:latin typeface="Plus Jakarta Sans Medium" pitchFamily="2" charset="0"/>
              <a:ea typeface="+mn-ea"/>
              <a:cs typeface="Plus Jakarta Sans Medium" pitchFamily="2" charset="0"/>
            </a:endParaRPr>
          </a:p>
        </p:txBody>
      </p:sp>
      <p:cxnSp>
        <p:nvCxnSpPr>
          <p:cNvPr id="8" name="Straight Connector 7">
            <a:extLst>
              <a:ext uri="{FF2B5EF4-FFF2-40B4-BE49-F238E27FC236}">
                <a16:creationId xmlns:a16="http://schemas.microsoft.com/office/drawing/2014/main" id="{944F97D0-D719-01BF-1261-51419A75FAC3}"/>
              </a:ext>
            </a:extLst>
          </p:cNvPr>
          <p:cNvCxnSpPr/>
          <p:nvPr/>
        </p:nvCxnSpPr>
        <p:spPr>
          <a:xfrm>
            <a:off x="3848792" y="504789"/>
            <a:ext cx="0" cy="42938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43831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7">
          <a:extLst>
            <a:ext uri="{FF2B5EF4-FFF2-40B4-BE49-F238E27FC236}">
              <a16:creationId xmlns:a16="http://schemas.microsoft.com/office/drawing/2014/main" id="{DE826887-F270-6266-628C-7926E544F3B3}"/>
            </a:ext>
          </a:extLst>
        </p:cNvPr>
        <p:cNvGrpSpPr/>
        <p:nvPr/>
      </p:nvGrpSpPr>
      <p:grpSpPr>
        <a:xfrm>
          <a:off x="0" y="0"/>
          <a:ext cx="0" cy="0"/>
          <a:chOff x="0" y="0"/>
          <a:chExt cx="0" cy="0"/>
        </a:xfrm>
      </p:grpSpPr>
      <p:sp>
        <p:nvSpPr>
          <p:cNvPr id="78" name="Google Shape;78;p13">
            <a:extLst>
              <a:ext uri="{FF2B5EF4-FFF2-40B4-BE49-F238E27FC236}">
                <a16:creationId xmlns:a16="http://schemas.microsoft.com/office/drawing/2014/main" id="{60D51A21-36E5-8104-CB69-7533A2FBF414}"/>
              </a:ext>
            </a:extLst>
          </p:cNvPr>
          <p:cNvSpPr txBox="1">
            <a:spLocks noGrp="1"/>
          </p:cNvSpPr>
          <p:nvPr>
            <p:ph type="sldNum" idx="12"/>
          </p:nvPr>
        </p:nvSpPr>
        <p:spPr>
          <a:xfrm>
            <a:off x="8713125" y="4792600"/>
            <a:ext cx="201600" cy="186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19</a:t>
            </a:fld>
            <a:endParaRPr/>
          </a:p>
        </p:txBody>
      </p:sp>
      <p:sp>
        <p:nvSpPr>
          <p:cNvPr id="88" name="Google Shape;88;p13">
            <a:extLst>
              <a:ext uri="{FF2B5EF4-FFF2-40B4-BE49-F238E27FC236}">
                <a16:creationId xmlns:a16="http://schemas.microsoft.com/office/drawing/2014/main" id="{D78397F8-E023-04FA-C778-FFC7A2C6E0A5}"/>
              </a:ext>
            </a:extLst>
          </p:cNvPr>
          <p:cNvSpPr txBox="1"/>
          <p:nvPr/>
        </p:nvSpPr>
        <p:spPr>
          <a:xfrm>
            <a:off x="625160" y="204488"/>
            <a:ext cx="8113221" cy="540327"/>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2800" dirty="0">
                <a:solidFill>
                  <a:schemeClr val="bg1"/>
                </a:solidFill>
                <a:latin typeface="Plus Jakarta Sans ExtraBold" pitchFamily="2" charset="0"/>
                <a:ea typeface="Plus Jakarta Sans SemiBold"/>
                <a:cs typeface="Plus Jakarta Sans ExtraBold" pitchFamily="2" charset="0"/>
                <a:sym typeface="Plus Jakarta Sans SemiBold"/>
              </a:rPr>
              <a:t>Pathogens survive on surfaces</a:t>
            </a:r>
            <a:endParaRPr sz="2800" dirty="0">
              <a:solidFill>
                <a:schemeClr val="bg1"/>
              </a:solidFill>
              <a:latin typeface="Plus Jakarta Sans ExtraBold" pitchFamily="2" charset="0"/>
              <a:ea typeface="Plus Jakarta Sans SemiBold"/>
              <a:cs typeface="Plus Jakarta Sans ExtraBold" pitchFamily="2" charset="0"/>
              <a:sym typeface="Plus Jakarta Sans SemiBold"/>
            </a:endParaRPr>
          </a:p>
        </p:txBody>
      </p:sp>
      <p:graphicFrame>
        <p:nvGraphicFramePr>
          <p:cNvPr id="4" name="Table 3">
            <a:extLst>
              <a:ext uri="{FF2B5EF4-FFF2-40B4-BE49-F238E27FC236}">
                <a16:creationId xmlns:a16="http://schemas.microsoft.com/office/drawing/2014/main" id="{5BA81E14-D738-4D80-E2DC-F9BD94D23F14}"/>
              </a:ext>
            </a:extLst>
          </p:cNvPr>
          <p:cNvGraphicFramePr>
            <a:graphicFrameLocks noGrp="1"/>
          </p:cNvGraphicFramePr>
          <p:nvPr>
            <p:extLst>
              <p:ext uri="{D42A27DB-BD31-4B8C-83A1-F6EECF244321}">
                <p14:modId xmlns:p14="http://schemas.microsoft.com/office/powerpoint/2010/main" val="1378741977"/>
              </p:ext>
            </p:extLst>
          </p:nvPr>
        </p:nvGraphicFramePr>
        <p:xfrm>
          <a:off x="625160" y="889038"/>
          <a:ext cx="5584798" cy="3559100"/>
        </p:xfrm>
        <a:graphic>
          <a:graphicData uri="http://schemas.openxmlformats.org/drawingml/2006/table">
            <a:tbl>
              <a:tblPr firstRow="1" bandRow="1"/>
              <a:tblGrid>
                <a:gridCol w="1707052">
                  <a:extLst>
                    <a:ext uri="{9D8B030D-6E8A-4147-A177-3AD203B41FA5}">
                      <a16:colId xmlns:a16="http://schemas.microsoft.com/office/drawing/2014/main" val="897207627"/>
                    </a:ext>
                  </a:extLst>
                </a:gridCol>
                <a:gridCol w="3877746">
                  <a:extLst>
                    <a:ext uri="{9D8B030D-6E8A-4147-A177-3AD203B41FA5}">
                      <a16:colId xmlns:a16="http://schemas.microsoft.com/office/drawing/2014/main" val="158788880"/>
                    </a:ext>
                  </a:extLst>
                </a:gridCol>
              </a:tblGrid>
              <a:tr h="28429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9pPr>
                    </a:lstStyle>
                    <a:p>
                      <a:pPr marL="0" marR="0" algn="l">
                        <a:lnSpc>
                          <a:spcPct val="107000"/>
                        </a:lnSpc>
                        <a:spcBef>
                          <a:spcPts val="0"/>
                        </a:spcBef>
                        <a:spcAft>
                          <a:spcPts val="0"/>
                        </a:spcAft>
                      </a:pPr>
                      <a:r>
                        <a:rPr lang="en-US" sz="1200" b="1" kern="1200" dirty="0">
                          <a:solidFill>
                            <a:srgbClr val="FFFFFF"/>
                          </a:solidFill>
                          <a:effectLst/>
                          <a:latin typeface="Plus Jakarta Sans Medium" pitchFamily="2" charset="0"/>
                          <a:ea typeface="Times New Roman" panose="02020603050405020304" pitchFamily="18" charset="0"/>
                          <a:cs typeface="Plus Jakarta Sans Medium" pitchFamily="2" charset="0"/>
                        </a:rPr>
                        <a:t>Pathogen</a:t>
                      </a:r>
                      <a:endParaRPr lang="en-US" sz="1200" dirty="0">
                        <a:effectLst/>
                        <a:latin typeface="Plus Jakarta Sans Medium" pitchFamily="2" charset="0"/>
                        <a:ea typeface="Calibri" panose="020F0502020204030204" pitchFamily="34" charset="0"/>
                        <a:cs typeface="Plus Jakarta Sans Medium" pitchFamily="2" charset="0"/>
                      </a:endParaRPr>
                    </a:p>
                  </a:txBody>
                  <a:tcPr marL="76473" marR="76473" marT="38237" marB="3823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52049"/>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9pPr>
                    </a:lstStyle>
                    <a:p>
                      <a:pPr marL="0" marR="0" algn="l">
                        <a:lnSpc>
                          <a:spcPct val="107000"/>
                        </a:lnSpc>
                        <a:spcBef>
                          <a:spcPts val="0"/>
                        </a:spcBef>
                        <a:spcAft>
                          <a:spcPts val="0"/>
                        </a:spcAft>
                      </a:pPr>
                      <a:r>
                        <a:rPr lang="en-US" sz="1200" b="1" kern="1200" dirty="0">
                          <a:solidFill>
                            <a:srgbClr val="FFFFFF"/>
                          </a:solidFill>
                          <a:effectLst/>
                          <a:latin typeface="Plus Jakarta Sans Medium" pitchFamily="2" charset="0"/>
                          <a:ea typeface="Times New Roman" panose="02020603050405020304" pitchFamily="18" charset="0"/>
                          <a:cs typeface="Plus Jakarta Sans Medium" pitchFamily="2" charset="0"/>
                        </a:rPr>
                        <a:t>Length of survival</a:t>
                      </a:r>
                      <a:endParaRPr lang="en-US" sz="1200" dirty="0">
                        <a:effectLst/>
                        <a:latin typeface="Plus Jakarta Sans Medium" pitchFamily="2" charset="0"/>
                        <a:ea typeface="Calibri" panose="020F0502020204030204" pitchFamily="34" charset="0"/>
                        <a:cs typeface="Plus Jakarta Sans Medium" pitchFamily="2" charset="0"/>
                      </a:endParaRPr>
                    </a:p>
                  </a:txBody>
                  <a:tcPr marL="76473" marR="76473" marT="38237" marB="3823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52049"/>
                    </a:solidFill>
                  </a:tcPr>
                </a:tc>
                <a:extLst>
                  <a:ext uri="{0D108BD9-81ED-4DB2-BD59-A6C34878D82A}">
                    <a16:rowId xmlns:a16="http://schemas.microsoft.com/office/drawing/2014/main" val="3780910698"/>
                  </a:ext>
                </a:extLst>
              </a:tr>
              <a:tr h="2849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9pPr>
                    </a:lstStyle>
                    <a:p>
                      <a:pPr marL="0" marR="0" algn="l">
                        <a:lnSpc>
                          <a:spcPct val="107000"/>
                        </a:lnSpc>
                        <a:spcBef>
                          <a:spcPts val="0"/>
                        </a:spcBef>
                        <a:spcAft>
                          <a:spcPts val="0"/>
                        </a:spcAft>
                      </a:pPr>
                      <a:r>
                        <a:rPr lang="en-US" sz="1200" kern="1200" dirty="0">
                          <a:solidFill>
                            <a:srgbClr val="052049"/>
                          </a:solidFill>
                          <a:effectLst/>
                          <a:latin typeface="Plus Jakarta Sans Medium" pitchFamily="2" charset="0"/>
                          <a:ea typeface="Times New Roman" panose="02020603050405020304" pitchFamily="18" charset="0"/>
                          <a:cs typeface="Plus Jakarta Sans Medium" pitchFamily="2" charset="0"/>
                        </a:rPr>
                        <a:t>Acinetobacter sp.</a:t>
                      </a:r>
                      <a:endParaRPr lang="en-US" sz="1200" kern="1200" dirty="0">
                        <a:solidFill>
                          <a:srgbClr val="052049"/>
                        </a:solidFill>
                        <a:effectLst/>
                        <a:latin typeface="Plus Jakarta Sans Medium" pitchFamily="2" charset="0"/>
                        <a:ea typeface="Calibri" panose="020F0502020204030204" pitchFamily="34" charset="0"/>
                        <a:cs typeface="Plus Jakarta Sans Medium" pitchFamily="2" charset="0"/>
                      </a:endParaRPr>
                    </a:p>
                  </a:txBody>
                  <a:tcPr marL="76473" marR="76473" marT="38237" marB="3823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CCC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9pPr>
                    </a:lstStyle>
                    <a:p>
                      <a:pPr marL="0" marR="0" algn="l">
                        <a:lnSpc>
                          <a:spcPct val="107000"/>
                        </a:lnSpc>
                        <a:spcBef>
                          <a:spcPts val="0"/>
                        </a:spcBef>
                        <a:spcAft>
                          <a:spcPts val="0"/>
                        </a:spcAft>
                      </a:pPr>
                      <a:r>
                        <a:rPr lang="en-US" sz="1200" kern="1200" dirty="0">
                          <a:solidFill>
                            <a:srgbClr val="052049"/>
                          </a:solidFill>
                          <a:effectLst/>
                          <a:latin typeface="Plus Jakarta Sans Medium" pitchFamily="2" charset="0"/>
                          <a:ea typeface="Times New Roman" panose="02020603050405020304" pitchFamily="18" charset="0"/>
                          <a:cs typeface="Plus Jakarta Sans Medium" pitchFamily="2" charset="0"/>
                        </a:rPr>
                        <a:t>3 days to 5 months</a:t>
                      </a:r>
                      <a:endParaRPr lang="en-US" sz="1200" dirty="0">
                        <a:effectLst/>
                        <a:latin typeface="Plus Jakarta Sans Medium" pitchFamily="2" charset="0"/>
                        <a:ea typeface="Calibri" panose="020F0502020204030204" pitchFamily="34" charset="0"/>
                        <a:cs typeface="Plus Jakarta Sans Medium" pitchFamily="2" charset="0"/>
                      </a:endParaRPr>
                    </a:p>
                  </a:txBody>
                  <a:tcPr marL="76473" marR="76473" marT="38237" marB="3823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CCCF"/>
                    </a:solidFill>
                  </a:tcPr>
                </a:tc>
                <a:extLst>
                  <a:ext uri="{0D108BD9-81ED-4DB2-BD59-A6C34878D82A}">
                    <a16:rowId xmlns:a16="http://schemas.microsoft.com/office/drawing/2014/main" val="3763822644"/>
                  </a:ext>
                </a:extLst>
              </a:tr>
              <a:tr h="2849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9pPr>
                    </a:lstStyle>
                    <a:p>
                      <a:pPr marL="0" marR="0" algn="l">
                        <a:lnSpc>
                          <a:spcPct val="107000"/>
                        </a:lnSpc>
                        <a:spcBef>
                          <a:spcPts val="0"/>
                        </a:spcBef>
                        <a:spcAft>
                          <a:spcPts val="0"/>
                        </a:spcAft>
                      </a:pPr>
                      <a:r>
                        <a:rPr lang="en-US" sz="1200" kern="1200">
                          <a:solidFill>
                            <a:srgbClr val="052049"/>
                          </a:solidFill>
                          <a:effectLst/>
                          <a:latin typeface="Plus Jakarta Sans Medium" pitchFamily="2" charset="0"/>
                          <a:ea typeface="Times New Roman" panose="02020603050405020304" pitchFamily="18" charset="0"/>
                          <a:cs typeface="Plus Jakarta Sans Medium" pitchFamily="2" charset="0"/>
                        </a:rPr>
                        <a:t>Adenovirus</a:t>
                      </a:r>
                      <a:endParaRPr lang="en-US" sz="1200" kern="1200">
                        <a:solidFill>
                          <a:srgbClr val="052049"/>
                        </a:solidFill>
                        <a:effectLst/>
                        <a:latin typeface="Plus Jakarta Sans Medium" pitchFamily="2" charset="0"/>
                        <a:ea typeface="Calibri" panose="020F0502020204030204" pitchFamily="34" charset="0"/>
                        <a:cs typeface="Plus Jakarta Sans Medium" pitchFamily="2" charset="0"/>
                      </a:endParaRPr>
                    </a:p>
                  </a:txBody>
                  <a:tcPr marL="76473" marR="76473" marT="38237" marB="3823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CCC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9pPr>
                    </a:lstStyle>
                    <a:p>
                      <a:pPr marL="0" marR="0" algn="l">
                        <a:lnSpc>
                          <a:spcPct val="107000"/>
                        </a:lnSpc>
                        <a:spcBef>
                          <a:spcPts val="0"/>
                        </a:spcBef>
                        <a:spcAft>
                          <a:spcPts val="0"/>
                        </a:spcAft>
                      </a:pPr>
                      <a:r>
                        <a:rPr lang="en-US" sz="1200" kern="1200" dirty="0">
                          <a:solidFill>
                            <a:srgbClr val="052049"/>
                          </a:solidFill>
                          <a:effectLst/>
                          <a:latin typeface="Plus Jakarta Sans Medium" pitchFamily="2" charset="0"/>
                          <a:ea typeface="Times New Roman" panose="02020603050405020304" pitchFamily="18" charset="0"/>
                          <a:cs typeface="Plus Jakarta Sans Medium" pitchFamily="2" charset="0"/>
                        </a:rPr>
                        <a:t>7 days-3 months on inanimate surface</a:t>
                      </a:r>
                      <a:endParaRPr lang="en-US" sz="1200" dirty="0">
                        <a:effectLst/>
                        <a:latin typeface="Plus Jakarta Sans Medium" pitchFamily="2" charset="0"/>
                        <a:ea typeface="Calibri" panose="020F0502020204030204" pitchFamily="34" charset="0"/>
                        <a:cs typeface="Plus Jakarta Sans Medium" pitchFamily="2" charset="0"/>
                      </a:endParaRPr>
                    </a:p>
                  </a:txBody>
                  <a:tcPr marL="76473" marR="76473" marT="38237" marB="3823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CCCF"/>
                    </a:solidFill>
                  </a:tcPr>
                </a:tc>
                <a:extLst>
                  <a:ext uri="{0D108BD9-81ED-4DB2-BD59-A6C34878D82A}">
                    <a16:rowId xmlns:a16="http://schemas.microsoft.com/office/drawing/2014/main" val="2193771387"/>
                  </a:ext>
                </a:extLst>
              </a:tr>
              <a:tr h="2849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9pPr>
                    </a:lstStyle>
                    <a:p>
                      <a:pPr marL="0" marR="0" algn="l">
                        <a:lnSpc>
                          <a:spcPct val="107000"/>
                        </a:lnSpc>
                        <a:spcBef>
                          <a:spcPts val="0"/>
                        </a:spcBef>
                        <a:spcAft>
                          <a:spcPts val="0"/>
                        </a:spcAft>
                      </a:pPr>
                      <a:r>
                        <a:rPr lang="en-US" sz="1200" kern="1200">
                          <a:solidFill>
                            <a:srgbClr val="052049"/>
                          </a:solidFill>
                          <a:effectLst/>
                          <a:latin typeface="Plus Jakarta Sans Medium" pitchFamily="2" charset="0"/>
                          <a:ea typeface="Times New Roman" panose="02020603050405020304" pitchFamily="18" charset="0"/>
                          <a:cs typeface="Plus Jakarta Sans Medium" pitchFamily="2" charset="0"/>
                        </a:rPr>
                        <a:t>Influenza</a:t>
                      </a:r>
                      <a:endParaRPr lang="en-US" sz="1200" kern="1200">
                        <a:solidFill>
                          <a:srgbClr val="052049"/>
                        </a:solidFill>
                        <a:effectLst/>
                        <a:latin typeface="Plus Jakarta Sans Medium" pitchFamily="2" charset="0"/>
                        <a:ea typeface="Calibri" panose="020F0502020204030204" pitchFamily="34" charset="0"/>
                        <a:cs typeface="Plus Jakarta Sans Medium" pitchFamily="2" charset="0"/>
                      </a:endParaRPr>
                    </a:p>
                  </a:txBody>
                  <a:tcPr marL="76473" marR="76473" marT="38237" marB="3823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CCC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9pPr>
                    </a:lstStyle>
                    <a:p>
                      <a:pPr marL="0" marR="0" algn="l">
                        <a:lnSpc>
                          <a:spcPct val="107000"/>
                        </a:lnSpc>
                        <a:spcBef>
                          <a:spcPts val="0"/>
                        </a:spcBef>
                        <a:spcAft>
                          <a:spcPts val="0"/>
                        </a:spcAft>
                      </a:pPr>
                      <a:r>
                        <a:rPr lang="en-US" sz="1200" kern="1200" dirty="0">
                          <a:solidFill>
                            <a:srgbClr val="052049"/>
                          </a:solidFill>
                          <a:effectLst/>
                          <a:latin typeface="Plus Jakarta Sans Medium" pitchFamily="2" charset="0"/>
                          <a:ea typeface="Times New Roman" panose="02020603050405020304" pitchFamily="18" charset="0"/>
                          <a:cs typeface="Plus Jakarta Sans Medium" pitchFamily="2" charset="0"/>
                        </a:rPr>
                        <a:t>24-48 </a:t>
                      </a:r>
                      <a:r>
                        <a:rPr lang="en-US" sz="1200" kern="1200" dirty="0" err="1">
                          <a:solidFill>
                            <a:srgbClr val="052049"/>
                          </a:solidFill>
                          <a:effectLst/>
                          <a:latin typeface="Plus Jakarta Sans Medium" pitchFamily="2" charset="0"/>
                          <a:ea typeface="Times New Roman" panose="02020603050405020304" pitchFamily="18" charset="0"/>
                          <a:cs typeface="Plus Jakarta Sans Medium" pitchFamily="2" charset="0"/>
                        </a:rPr>
                        <a:t>hrs</a:t>
                      </a:r>
                      <a:r>
                        <a:rPr lang="en-US" sz="1200" kern="1200" dirty="0">
                          <a:solidFill>
                            <a:srgbClr val="052049"/>
                          </a:solidFill>
                          <a:effectLst/>
                          <a:latin typeface="Plus Jakarta Sans Medium" pitchFamily="2" charset="0"/>
                          <a:ea typeface="Times New Roman" panose="02020603050405020304" pitchFamily="18" charset="0"/>
                          <a:cs typeface="Plus Jakarta Sans Medium" pitchFamily="2" charset="0"/>
                        </a:rPr>
                        <a:t> on nonporous surfaces</a:t>
                      </a:r>
                      <a:endParaRPr lang="en-US" sz="1200" dirty="0">
                        <a:effectLst/>
                        <a:latin typeface="Plus Jakarta Sans Medium" pitchFamily="2" charset="0"/>
                        <a:ea typeface="Calibri" panose="020F0502020204030204" pitchFamily="34" charset="0"/>
                        <a:cs typeface="Plus Jakarta Sans Medium" pitchFamily="2" charset="0"/>
                      </a:endParaRPr>
                    </a:p>
                  </a:txBody>
                  <a:tcPr marL="76473" marR="76473" marT="38237" marB="3823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CCCF"/>
                    </a:solidFill>
                  </a:tcPr>
                </a:tc>
                <a:extLst>
                  <a:ext uri="{0D108BD9-81ED-4DB2-BD59-A6C34878D82A}">
                    <a16:rowId xmlns:a16="http://schemas.microsoft.com/office/drawing/2014/main" val="3823046869"/>
                  </a:ext>
                </a:extLst>
              </a:tr>
              <a:tr h="2849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9pPr>
                    </a:lstStyle>
                    <a:p>
                      <a:pPr marL="0" marR="0" algn="l">
                        <a:lnSpc>
                          <a:spcPct val="107000"/>
                        </a:lnSpc>
                        <a:spcBef>
                          <a:spcPts val="0"/>
                        </a:spcBef>
                        <a:spcAft>
                          <a:spcPts val="0"/>
                        </a:spcAft>
                      </a:pPr>
                      <a:r>
                        <a:rPr lang="en-US" sz="1200" kern="1200">
                          <a:solidFill>
                            <a:srgbClr val="052049"/>
                          </a:solidFill>
                          <a:effectLst/>
                          <a:latin typeface="Plus Jakarta Sans Medium" pitchFamily="2" charset="0"/>
                          <a:ea typeface="Times New Roman" panose="02020603050405020304" pitchFamily="18" charset="0"/>
                          <a:cs typeface="Plus Jakarta Sans Medium" pitchFamily="2" charset="0"/>
                        </a:rPr>
                        <a:t>Coronavirus</a:t>
                      </a:r>
                      <a:endParaRPr lang="en-US" sz="1200" kern="1200">
                        <a:solidFill>
                          <a:srgbClr val="052049"/>
                        </a:solidFill>
                        <a:effectLst/>
                        <a:latin typeface="Plus Jakarta Sans Medium" pitchFamily="2" charset="0"/>
                        <a:ea typeface="Calibri" panose="020F0502020204030204" pitchFamily="34" charset="0"/>
                        <a:cs typeface="Plus Jakarta Sans Medium" pitchFamily="2" charset="0"/>
                      </a:endParaRPr>
                    </a:p>
                  </a:txBody>
                  <a:tcPr marL="76473" marR="76473" marT="38237" marB="3823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E7E9"/>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9pPr>
                    </a:lstStyle>
                    <a:p>
                      <a:pPr marL="0" marR="0" algn="l">
                        <a:lnSpc>
                          <a:spcPct val="107000"/>
                        </a:lnSpc>
                        <a:spcBef>
                          <a:spcPts val="0"/>
                        </a:spcBef>
                        <a:spcAft>
                          <a:spcPts val="0"/>
                        </a:spcAft>
                      </a:pPr>
                      <a:r>
                        <a:rPr lang="en-US" sz="1200" kern="1200" dirty="0">
                          <a:solidFill>
                            <a:srgbClr val="052049"/>
                          </a:solidFill>
                          <a:effectLst/>
                          <a:latin typeface="Plus Jakarta Sans Medium" pitchFamily="2" charset="0"/>
                          <a:ea typeface="Times New Roman" panose="02020603050405020304" pitchFamily="18" charset="0"/>
                          <a:cs typeface="Plus Jakarta Sans Medium" pitchFamily="2" charset="0"/>
                        </a:rPr>
                        <a:t>72 </a:t>
                      </a:r>
                      <a:r>
                        <a:rPr lang="en-US" sz="1200" kern="1200" dirty="0" err="1">
                          <a:solidFill>
                            <a:srgbClr val="052049"/>
                          </a:solidFill>
                          <a:effectLst/>
                          <a:latin typeface="Plus Jakarta Sans Medium" pitchFamily="2" charset="0"/>
                          <a:ea typeface="Times New Roman" panose="02020603050405020304" pitchFamily="18" charset="0"/>
                          <a:cs typeface="Plus Jakarta Sans Medium" pitchFamily="2" charset="0"/>
                        </a:rPr>
                        <a:t>hrs</a:t>
                      </a:r>
                      <a:r>
                        <a:rPr lang="en-US" sz="1200" dirty="0">
                          <a:solidFill>
                            <a:srgbClr val="000000"/>
                          </a:solidFill>
                          <a:effectLst/>
                          <a:latin typeface="Plus Jakarta Sans Medium" pitchFamily="2" charset="0"/>
                          <a:ea typeface="Calibri" panose="020F0502020204030204" pitchFamily="34" charset="0"/>
                          <a:cs typeface="Plus Jakarta Sans Medium" pitchFamily="2" charset="0"/>
                        </a:rPr>
                        <a:t> </a:t>
                      </a:r>
                      <a:r>
                        <a:rPr lang="en-US" sz="1200" kern="1200" dirty="0">
                          <a:solidFill>
                            <a:srgbClr val="052049"/>
                          </a:solidFill>
                          <a:effectLst/>
                          <a:latin typeface="Plus Jakarta Sans Medium" pitchFamily="2" charset="0"/>
                          <a:ea typeface="Times New Roman" panose="02020603050405020304" pitchFamily="18" charset="0"/>
                          <a:cs typeface="Plus Jakarta Sans Medium" pitchFamily="2" charset="0"/>
                        </a:rPr>
                        <a:t>on non-porous surfaces</a:t>
                      </a:r>
                      <a:endParaRPr lang="en-US" sz="1200" dirty="0">
                        <a:effectLst/>
                        <a:latin typeface="Plus Jakarta Sans Medium" pitchFamily="2" charset="0"/>
                        <a:ea typeface="Calibri" panose="020F0502020204030204" pitchFamily="34" charset="0"/>
                        <a:cs typeface="Plus Jakarta Sans Medium" pitchFamily="2" charset="0"/>
                      </a:endParaRPr>
                    </a:p>
                  </a:txBody>
                  <a:tcPr marL="76473" marR="76473" marT="38237" marB="3823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E7E9"/>
                    </a:solidFill>
                  </a:tcPr>
                </a:tc>
                <a:extLst>
                  <a:ext uri="{0D108BD9-81ED-4DB2-BD59-A6C34878D82A}">
                    <a16:rowId xmlns:a16="http://schemas.microsoft.com/office/drawing/2014/main" val="4103453946"/>
                  </a:ext>
                </a:extLst>
              </a:tr>
              <a:tr h="2849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9pPr>
                    </a:lstStyle>
                    <a:p>
                      <a:pPr marL="0" marR="0" algn="l">
                        <a:lnSpc>
                          <a:spcPct val="107000"/>
                        </a:lnSpc>
                        <a:spcBef>
                          <a:spcPts val="0"/>
                        </a:spcBef>
                        <a:spcAft>
                          <a:spcPts val="0"/>
                        </a:spcAft>
                      </a:pPr>
                      <a:r>
                        <a:rPr lang="en-US" sz="1200" kern="1200">
                          <a:solidFill>
                            <a:srgbClr val="052049"/>
                          </a:solidFill>
                          <a:effectLst/>
                          <a:latin typeface="Plus Jakarta Sans Medium" pitchFamily="2" charset="0"/>
                          <a:ea typeface="Times New Roman" panose="02020603050405020304" pitchFamily="18" charset="0"/>
                          <a:cs typeface="Plus Jakarta Sans Medium" pitchFamily="2" charset="0"/>
                        </a:rPr>
                        <a:t>RSV</a:t>
                      </a:r>
                      <a:endParaRPr lang="en-US" sz="1200" kern="1200">
                        <a:solidFill>
                          <a:srgbClr val="052049"/>
                        </a:solidFill>
                        <a:effectLst/>
                        <a:latin typeface="Plus Jakarta Sans Medium" pitchFamily="2" charset="0"/>
                        <a:ea typeface="Calibri" panose="020F0502020204030204" pitchFamily="34" charset="0"/>
                        <a:cs typeface="Plus Jakarta Sans Medium" pitchFamily="2" charset="0"/>
                      </a:endParaRPr>
                    </a:p>
                  </a:txBody>
                  <a:tcPr marL="76473" marR="76473" marT="38237" marB="3823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CCC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9pPr>
                    </a:lstStyle>
                    <a:p>
                      <a:pPr marL="0" marR="0" algn="l">
                        <a:lnSpc>
                          <a:spcPct val="107000"/>
                        </a:lnSpc>
                        <a:spcBef>
                          <a:spcPts val="0"/>
                        </a:spcBef>
                        <a:spcAft>
                          <a:spcPts val="0"/>
                        </a:spcAft>
                      </a:pPr>
                      <a:r>
                        <a:rPr lang="en-US" sz="1200" kern="1200" dirty="0">
                          <a:solidFill>
                            <a:srgbClr val="052049"/>
                          </a:solidFill>
                          <a:effectLst/>
                          <a:latin typeface="Plus Jakarta Sans Medium" pitchFamily="2" charset="0"/>
                          <a:ea typeface="Times New Roman" panose="02020603050405020304" pitchFamily="18" charset="0"/>
                          <a:cs typeface="Plus Jakarta Sans Medium" pitchFamily="2" charset="0"/>
                        </a:rPr>
                        <a:t>6 </a:t>
                      </a:r>
                      <a:r>
                        <a:rPr lang="en-US" sz="1200" kern="1200" dirty="0" err="1">
                          <a:solidFill>
                            <a:srgbClr val="052049"/>
                          </a:solidFill>
                          <a:effectLst/>
                          <a:latin typeface="Plus Jakarta Sans Medium" pitchFamily="2" charset="0"/>
                          <a:ea typeface="Times New Roman" panose="02020603050405020304" pitchFamily="18" charset="0"/>
                          <a:cs typeface="Plus Jakarta Sans Medium" pitchFamily="2" charset="0"/>
                        </a:rPr>
                        <a:t>hrs</a:t>
                      </a:r>
                      <a:endParaRPr lang="en-US" sz="1200" dirty="0">
                        <a:effectLst/>
                        <a:latin typeface="Plus Jakarta Sans Medium" pitchFamily="2" charset="0"/>
                        <a:ea typeface="Calibri" panose="020F0502020204030204" pitchFamily="34" charset="0"/>
                        <a:cs typeface="Plus Jakarta Sans Medium" pitchFamily="2" charset="0"/>
                      </a:endParaRPr>
                    </a:p>
                  </a:txBody>
                  <a:tcPr marL="76473" marR="76473" marT="38237" marB="3823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CCCF"/>
                    </a:solidFill>
                  </a:tcPr>
                </a:tc>
                <a:extLst>
                  <a:ext uri="{0D108BD9-81ED-4DB2-BD59-A6C34878D82A}">
                    <a16:rowId xmlns:a16="http://schemas.microsoft.com/office/drawing/2014/main" val="3722855056"/>
                  </a:ext>
                </a:extLst>
              </a:tr>
              <a:tr h="42704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9pPr>
                    </a:lstStyle>
                    <a:p>
                      <a:pPr marL="0" marR="0" algn="l">
                        <a:lnSpc>
                          <a:spcPct val="107000"/>
                        </a:lnSpc>
                        <a:spcBef>
                          <a:spcPts val="0"/>
                        </a:spcBef>
                        <a:spcAft>
                          <a:spcPts val="0"/>
                        </a:spcAft>
                      </a:pPr>
                      <a:r>
                        <a:rPr lang="en-US" sz="1200" kern="1200">
                          <a:solidFill>
                            <a:srgbClr val="052049"/>
                          </a:solidFill>
                          <a:effectLst/>
                          <a:latin typeface="Plus Jakarta Sans Medium" pitchFamily="2" charset="0"/>
                          <a:ea typeface="Times New Roman" panose="02020603050405020304" pitchFamily="18" charset="0"/>
                          <a:cs typeface="Plus Jakarta Sans Medium" pitchFamily="2" charset="0"/>
                        </a:rPr>
                        <a:t>Norovirus</a:t>
                      </a:r>
                      <a:endParaRPr lang="en-US" sz="1200" kern="1200">
                        <a:solidFill>
                          <a:srgbClr val="052049"/>
                        </a:solidFill>
                        <a:effectLst/>
                        <a:latin typeface="Plus Jakarta Sans Medium" pitchFamily="2" charset="0"/>
                        <a:ea typeface="Calibri" panose="020F0502020204030204" pitchFamily="34" charset="0"/>
                        <a:cs typeface="Plus Jakarta Sans Medium" pitchFamily="2" charset="0"/>
                      </a:endParaRPr>
                    </a:p>
                  </a:txBody>
                  <a:tcPr marL="76473" marR="76473" marT="38237" marB="3823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CCC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9pPr>
                    </a:lstStyle>
                    <a:p>
                      <a:pPr marL="0" marR="0" algn="l">
                        <a:lnSpc>
                          <a:spcPct val="107000"/>
                        </a:lnSpc>
                        <a:spcBef>
                          <a:spcPts val="0"/>
                        </a:spcBef>
                        <a:spcAft>
                          <a:spcPts val="0"/>
                        </a:spcAft>
                      </a:pPr>
                      <a:r>
                        <a:rPr lang="en-US" sz="1200" kern="1200" dirty="0">
                          <a:solidFill>
                            <a:srgbClr val="052049"/>
                          </a:solidFill>
                          <a:effectLst/>
                          <a:latin typeface="Plus Jakarta Sans Medium" pitchFamily="2" charset="0"/>
                          <a:ea typeface="Times New Roman" panose="02020603050405020304" pitchFamily="18" charset="0"/>
                          <a:cs typeface="Plus Jakarta Sans Medium" pitchFamily="2" charset="0"/>
                        </a:rPr>
                        <a:t>8 hr-7 days on inanimate surface, &lt;14 days stool</a:t>
                      </a:r>
                      <a:endParaRPr lang="en-US" sz="1200" dirty="0">
                        <a:effectLst/>
                        <a:latin typeface="Plus Jakarta Sans Medium" pitchFamily="2" charset="0"/>
                        <a:ea typeface="Calibri" panose="020F0502020204030204" pitchFamily="34" charset="0"/>
                        <a:cs typeface="Plus Jakarta Sans Medium" pitchFamily="2" charset="0"/>
                      </a:endParaRPr>
                    </a:p>
                  </a:txBody>
                  <a:tcPr marL="76473" marR="76473" marT="38237" marB="3823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CCCF"/>
                    </a:solidFill>
                  </a:tcPr>
                </a:tc>
                <a:extLst>
                  <a:ext uri="{0D108BD9-81ED-4DB2-BD59-A6C34878D82A}">
                    <a16:rowId xmlns:a16="http://schemas.microsoft.com/office/drawing/2014/main" val="380979427"/>
                  </a:ext>
                </a:extLst>
              </a:tr>
              <a:tr h="2849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9pPr>
                    </a:lstStyle>
                    <a:p>
                      <a:pPr marL="0" marR="0" algn="l">
                        <a:lnSpc>
                          <a:spcPct val="107000"/>
                        </a:lnSpc>
                        <a:spcBef>
                          <a:spcPts val="0"/>
                        </a:spcBef>
                        <a:spcAft>
                          <a:spcPts val="0"/>
                        </a:spcAft>
                      </a:pPr>
                      <a:r>
                        <a:rPr lang="en-US" sz="1200" kern="1200">
                          <a:solidFill>
                            <a:srgbClr val="052049"/>
                          </a:solidFill>
                          <a:effectLst/>
                          <a:latin typeface="Plus Jakarta Sans Medium" pitchFamily="2" charset="0"/>
                          <a:ea typeface="Times New Roman" panose="02020603050405020304" pitchFamily="18" charset="0"/>
                          <a:cs typeface="Plus Jakarta Sans Medium" pitchFamily="2" charset="0"/>
                        </a:rPr>
                        <a:t>Rotavirus</a:t>
                      </a:r>
                      <a:endParaRPr lang="en-US" sz="1200" kern="1200">
                        <a:solidFill>
                          <a:srgbClr val="052049"/>
                        </a:solidFill>
                        <a:effectLst/>
                        <a:latin typeface="Plus Jakarta Sans Medium" pitchFamily="2" charset="0"/>
                        <a:ea typeface="Calibri" panose="020F0502020204030204" pitchFamily="34" charset="0"/>
                        <a:cs typeface="Plus Jakarta Sans Medium" pitchFamily="2" charset="0"/>
                      </a:endParaRPr>
                    </a:p>
                  </a:txBody>
                  <a:tcPr marL="76473" marR="76473" marT="38237" marB="3823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E7E9"/>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9pPr>
                    </a:lstStyle>
                    <a:p>
                      <a:pPr marL="0" marR="0" algn="l">
                        <a:lnSpc>
                          <a:spcPct val="107000"/>
                        </a:lnSpc>
                        <a:spcBef>
                          <a:spcPts val="0"/>
                        </a:spcBef>
                        <a:spcAft>
                          <a:spcPts val="0"/>
                        </a:spcAft>
                      </a:pPr>
                      <a:r>
                        <a:rPr lang="en-US" sz="1200" kern="1200" dirty="0">
                          <a:solidFill>
                            <a:srgbClr val="052049"/>
                          </a:solidFill>
                          <a:effectLst/>
                          <a:latin typeface="Plus Jakarta Sans Medium" pitchFamily="2" charset="0"/>
                          <a:ea typeface="Times New Roman" panose="02020603050405020304" pitchFamily="18" charset="0"/>
                          <a:cs typeface="Plus Jakarta Sans Medium" pitchFamily="2" charset="0"/>
                        </a:rPr>
                        <a:t>6-60 days</a:t>
                      </a:r>
                      <a:endParaRPr lang="en-US" sz="1200" dirty="0">
                        <a:effectLst/>
                        <a:latin typeface="Plus Jakarta Sans Medium" pitchFamily="2" charset="0"/>
                        <a:ea typeface="Calibri" panose="020F0502020204030204" pitchFamily="34" charset="0"/>
                        <a:cs typeface="Plus Jakarta Sans Medium" pitchFamily="2" charset="0"/>
                      </a:endParaRPr>
                    </a:p>
                  </a:txBody>
                  <a:tcPr marL="76473" marR="76473" marT="38237" marB="3823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E7E9"/>
                    </a:solidFill>
                  </a:tcPr>
                </a:tc>
                <a:extLst>
                  <a:ext uri="{0D108BD9-81ED-4DB2-BD59-A6C34878D82A}">
                    <a16:rowId xmlns:a16="http://schemas.microsoft.com/office/drawing/2014/main" val="2350841384"/>
                  </a:ext>
                </a:extLst>
              </a:tr>
              <a:tr h="2849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9pPr>
                    </a:lstStyle>
                    <a:p>
                      <a:pPr marL="0" marR="0" algn="l">
                        <a:lnSpc>
                          <a:spcPct val="107000"/>
                        </a:lnSpc>
                        <a:spcBef>
                          <a:spcPts val="0"/>
                        </a:spcBef>
                        <a:spcAft>
                          <a:spcPts val="0"/>
                        </a:spcAft>
                      </a:pPr>
                      <a:r>
                        <a:rPr lang="en-US" sz="1200" kern="1200">
                          <a:solidFill>
                            <a:srgbClr val="052049"/>
                          </a:solidFill>
                          <a:effectLst/>
                          <a:latin typeface="Plus Jakarta Sans Medium" pitchFamily="2" charset="0"/>
                          <a:ea typeface="Times New Roman" panose="02020603050405020304" pitchFamily="18" charset="0"/>
                          <a:cs typeface="Plus Jakarta Sans Medium" pitchFamily="2" charset="0"/>
                        </a:rPr>
                        <a:t>C-difficile</a:t>
                      </a:r>
                      <a:endParaRPr lang="en-US" sz="1200" kern="1200" dirty="0">
                        <a:solidFill>
                          <a:srgbClr val="052049"/>
                        </a:solidFill>
                        <a:effectLst/>
                        <a:latin typeface="Plus Jakarta Sans Medium" pitchFamily="2" charset="0"/>
                        <a:ea typeface="Calibri" panose="020F0502020204030204" pitchFamily="34" charset="0"/>
                        <a:cs typeface="Plus Jakarta Sans Medium" pitchFamily="2" charset="0"/>
                      </a:endParaRPr>
                    </a:p>
                  </a:txBody>
                  <a:tcPr marL="76473" marR="76473" marT="38237" marB="3823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CCC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9pPr>
                    </a:lstStyle>
                    <a:p>
                      <a:pPr marL="0" marR="0" algn="l">
                        <a:lnSpc>
                          <a:spcPct val="107000"/>
                        </a:lnSpc>
                        <a:spcBef>
                          <a:spcPts val="0"/>
                        </a:spcBef>
                        <a:spcAft>
                          <a:spcPts val="0"/>
                        </a:spcAft>
                      </a:pPr>
                      <a:r>
                        <a:rPr lang="en-US" sz="1200" kern="1200" dirty="0">
                          <a:solidFill>
                            <a:srgbClr val="052049"/>
                          </a:solidFill>
                          <a:effectLst/>
                          <a:latin typeface="Plus Jakarta Sans Medium" pitchFamily="2" charset="0"/>
                          <a:ea typeface="Times New Roman" panose="02020603050405020304" pitchFamily="18" charset="0"/>
                          <a:cs typeface="Plus Jakarta Sans Medium" pitchFamily="2" charset="0"/>
                        </a:rPr>
                        <a:t>5 months on hospital floors</a:t>
                      </a:r>
                      <a:endParaRPr lang="en-US" sz="1200" dirty="0">
                        <a:effectLst/>
                        <a:latin typeface="Plus Jakarta Sans Medium" pitchFamily="2" charset="0"/>
                        <a:ea typeface="Calibri" panose="020F0502020204030204" pitchFamily="34" charset="0"/>
                        <a:cs typeface="Plus Jakarta Sans Medium" pitchFamily="2" charset="0"/>
                      </a:endParaRPr>
                    </a:p>
                  </a:txBody>
                  <a:tcPr marL="76473" marR="76473" marT="38237" marB="3823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CCCF"/>
                    </a:solidFill>
                  </a:tcPr>
                </a:tc>
                <a:extLst>
                  <a:ext uri="{0D108BD9-81ED-4DB2-BD59-A6C34878D82A}">
                    <a16:rowId xmlns:a16="http://schemas.microsoft.com/office/drawing/2014/main" val="2801958416"/>
                  </a:ext>
                </a:extLst>
              </a:tr>
              <a:tr h="28429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9pPr>
                    </a:lstStyle>
                    <a:p>
                      <a:pPr marL="0" marR="0" algn="l">
                        <a:lnSpc>
                          <a:spcPct val="107000"/>
                        </a:lnSpc>
                        <a:spcBef>
                          <a:spcPts val="0"/>
                        </a:spcBef>
                        <a:spcAft>
                          <a:spcPts val="0"/>
                        </a:spcAft>
                      </a:pPr>
                      <a:r>
                        <a:rPr lang="en-US" sz="1200" kern="1200">
                          <a:solidFill>
                            <a:srgbClr val="052049"/>
                          </a:solidFill>
                          <a:effectLst/>
                          <a:latin typeface="Plus Jakarta Sans Medium" pitchFamily="2" charset="0"/>
                          <a:ea typeface="Times New Roman" panose="02020603050405020304" pitchFamily="18" charset="0"/>
                          <a:cs typeface="Plus Jakarta Sans Medium" pitchFamily="2" charset="0"/>
                        </a:rPr>
                        <a:t>MRSA</a:t>
                      </a:r>
                      <a:endParaRPr lang="en-US" sz="1200">
                        <a:effectLst/>
                        <a:latin typeface="Plus Jakarta Sans Medium" pitchFamily="2" charset="0"/>
                        <a:ea typeface="Calibri" panose="020F0502020204030204" pitchFamily="34" charset="0"/>
                        <a:cs typeface="Plus Jakarta Sans Medium" pitchFamily="2" charset="0"/>
                      </a:endParaRPr>
                    </a:p>
                  </a:txBody>
                  <a:tcPr marL="76473" marR="76473" marT="38237" marB="3823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E7E9"/>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9pPr>
                    </a:lstStyle>
                    <a:p>
                      <a:pPr marL="0" marR="0" algn="l">
                        <a:lnSpc>
                          <a:spcPct val="107000"/>
                        </a:lnSpc>
                        <a:spcBef>
                          <a:spcPts val="0"/>
                        </a:spcBef>
                        <a:spcAft>
                          <a:spcPts val="0"/>
                        </a:spcAft>
                      </a:pPr>
                      <a:r>
                        <a:rPr lang="en-US" sz="1200" kern="1200" dirty="0">
                          <a:solidFill>
                            <a:srgbClr val="052049"/>
                          </a:solidFill>
                          <a:effectLst/>
                          <a:latin typeface="Plus Jakarta Sans Medium" pitchFamily="2" charset="0"/>
                          <a:ea typeface="Times New Roman" panose="02020603050405020304" pitchFamily="18" charset="0"/>
                          <a:cs typeface="Plus Jakarta Sans Medium" pitchFamily="2" charset="0"/>
                        </a:rPr>
                        <a:t>7 days to 7 months</a:t>
                      </a:r>
                      <a:endParaRPr lang="en-US" sz="1200" dirty="0">
                        <a:effectLst/>
                        <a:latin typeface="Plus Jakarta Sans Medium" pitchFamily="2" charset="0"/>
                        <a:ea typeface="Calibri" panose="020F0502020204030204" pitchFamily="34" charset="0"/>
                        <a:cs typeface="Plus Jakarta Sans Medium" pitchFamily="2" charset="0"/>
                      </a:endParaRPr>
                    </a:p>
                  </a:txBody>
                  <a:tcPr marL="76473" marR="76473" marT="38237" marB="3823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E7E9"/>
                    </a:solidFill>
                  </a:tcPr>
                </a:tc>
                <a:extLst>
                  <a:ext uri="{0D108BD9-81ED-4DB2-BD59-A6C34878D82A}">
                    <a16:rowId xmlns:a16="http://schemas.microsoft.com/office/drawing/2014/main" val="4053228185"/>
                  </a:ext>
                </a:extLst>
              </a:tr>
              <a:tr h="28429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9pPr>
                    </a:lstStyle>
                    <a:p>
                      <a:pPr marL="0" marR="0" algn="l">
                        <a:lnSpc>
                          <a:spcPct val="107000"/>
                        </a:lnSpc>
                        <a:spcBef>
                          <a:spcPts val="0"/>
                        </a:spcBef>
                        <a:spcAft>
                          <a:spcPts val="0"/>
                        </a:spcAft>
                      </a:pPr>
                      <a:r>
                        <a:rPr lang="en-US" sz="1200" kern="1200">
                          <a:solidFill>
                            <a:srgbClr val="052049"/>
                          </a:solidFill>
                          <a:effectLst/>
                          <a:latin typeface="Plus Jakarta Sans Medium" pitchFamily="2" charset="0"/>
                          <a:ea typeface="Times New Roman" panose="02020603050405020304" pitchFamily="18" charset="0"/>
                          <a:cs typeface="Plus Jakarta Sans Medium" pitchFamily="2" charset="0"/>
                        </a:rPr>
                        <a:t>Pseudomonas</a:t>
                      </a:r>
                      <a:endParaRPr lang="en-US" sz="1200">
                        <a:effectLst/>
                        <a:latin typeface="Plus Jakarta Sans Medium" pitchFamily="2" charset="0"/>
                        <a:ea typeface="Calibri" panose="020F0502020204030204" pitchFamily="34" charset="0"/>
                        <a:cs typeface="Plus Jakarta Sans Medium" pitchFamily="2" charset="0"/>
                      </a:endParaRPr>
                    </a:p>
                  </a:txBody>
                  <a:tcPr marL="76473" marR="76473" marT="38237" marB="3823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E7E9"/>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9pPr>
                    </a:lstStyle>
                    <a:p>
                      <a:pPr marL="0" marR="0" algn="l">
                        <a:lnSpc>
                          <a:spcPct val="107000"/>
                        </a:lnSpc>
                        <a:spcBef>
                          <a:spcPts val="0"/>
                        </a:spcBef>
                        <a:spcAft>
                          <a:spcPts val="0"/>
                        </a:spcAft>
                      </a:pPr>
                      <a:r>
                        <a:rPr lang="en-US" sz="1200" kern="1200" dirty="0">
                          <a:solidFill>
                            <a:srgbClr val="052049"/>
                          </a:solidFill>
                          <a:effectLst/>
                          <a:latin typeface="Plus Jakarta Sans Medium" pitchFamily="2" charset="0"/>
                          <a:ea typeface="Times New Roman" panose="02020603050405020304" pitchFamily="18" charset="0"/>
                          <a:cs typeface="Plus Jakarta Sans Medium" pitchFamily="2" charset="0"/>
                        </a:rPr>
                        <a:t>6 hours-16 months; on dry floor: 5 weeks</a:t>
                      </a:r>
                      <a:endParaRPr lang="en-US" sz="1200" dirty="0">
                        <a:effectLst/>
                        <a:latin typeface="Plus Jakarta Sans Medium" pitchFamily="2" charset="0"/>
                        <a:ea typeface="Calibri" panose="020F0502020204030204" pitchFamily="34" charset="0"/>
                        <a:cs typeface="Plus Jakarta Sans Medium" pitchFamily="2" charset="0"/>
                      </a:endParaRPr>
                    </a:p>
                  </a:txBody>
                  <a:tcPr marL="76473" marR="76473" marT="38237" marB="3823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E7E9"/>
                    </a:solidFill>
                  </a:tcPr>
                </a:tc>
                <a:extLst>
                  <a:ext uri="{0D108BD9-81ED-4DB2-BD59-A6C34878D82A}">
                    <a16:rowId xmlns:a16="http://schemas.microsoft.com/office/drawing/2014/main" val="765523366"/>
                  </a:ext>
                </a:extLst>
              </a:tr>
              <a:tr h="28429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9pPr>
                    </a:lstStyle>
                    <a:p>
                      <a:pPr marL="0" marR="0" algn="l">
                        <a:lnSpc>
                          <a:spcPct val="107000"/>
                        </a:lnSpc>
                        <a:spcBef>
                          <a:spcPts val="0"/>
                        </a:spcBef>
                        <a:spcAft>
                          <a:spcPts val="0"/>
                        </a:spcAft>
                      </a:pPr>
                      <a:r>
                        <a:rPr lang="en-US" sz="1200" kern="1200">
                          <a:solidFill>
                            <a:srgbClr val="052049"/>
                          </a:solidFill>
                          <a:effectLst/>
                          <a:latin typeface="Plus Jakarta Sans Medium" pitchFamily="2" charset="0"/>
                          <a:ea typeface="Times New Roman" panose="02020603050405020304" pitchFamily="18" charset="0"/>
                          <a:cs typeface="Plus Jakarta Sans Medium" pitchFamily="2" charset="0"/>
                        </a:rPr>
                        <a:t>VRE</a:t>
                      </a:r>
                      <a:endParaRPr lang="en-US" sz="1200">
                        <a:effectLst/>
                        <a:latin typeface="Plus Jakarta Sans Medium" pitchFamily="2" charset="0"/>
                        <a:ea typeface="Calibri" panose="020F0502020204030204" pitchFamily="34" charset="0"/>
                        <a:cs typeface="Plus Jakarta Sans Medium" pitchFamily="2" charset="0"/>
                      </a:endParaRPr>
                    </a:p>
                  </a:txBody>
                  <a:tcPr marL="76473" marR="76473" marT="38237" marB="3823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CCC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Trebuchet MS" panose="020B0603020202020204"/>
                          <a:sym typeface="Arial"/>
                        </a:defRPr>
                      </a:lvl9pPr>
                    </a:lstStyle>
                    <a:p>
                      <a:pPr marL="0" marR="0" algn="l">
                        <a:lnSpc>
                          <a:spcPct val="107000"/>
                        </a:lnSpc>
                        <a:spcBef>
                          <a:spcPts val="0"/>
                        </a:spcBef>
                        <a:spcAft>
                          <a:spcPts val="0"/>
                        </a:spcAft>
                      </a:pPr>
                      <a:r>
                        <a:rPr lang="en-US" sz="1200" kern="1200" dirty="0">
                          <a:solidFill>
                            <a:srgbClr val="052049"/>
                          </a:solidFill>
                          <a:effectLst/>
                          <a:latin typeface="Plus Jakarta Sans Medium" pitchFamily="2" charset="0"/>
                          <a:ea typeface="Times New Roman" panose="02020603050405020304" pitchFamily="18" charset="0"/>
                          <a:cs typeface="Plus Jakarta Sans Medium" pitchFamily="2" charset="0"/>
                        </a:rPr>
                        <a:t>5 days to 4 months </a:t>
                      </a:r>
                      <a:endParaRPr lang="en-US" sz="1200" dirty="0">
                        <a:effectLst/>
                        <a:latin typeface="Plus Jakarta Sans Medium" pitchFamily="2" charset="0"/>
                        <a:ea typeface="Calibri" panose="020F0502020204030204" pitchFamily="34" charset="0"/>
                        <a:cs typeface="Plus Jakarta Sans Medium" pitchFamily="2" charset="0"/>
                      </a:endParaRPr>
                    </a:p>
                  </a:txBody>
                  <a:tcPr marL="76473" marR="76473" marT="38237" marB="3823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CCCF"/>
                    </a:solidFill>
                  </a:tcPr>
                </a:tc>
                <a:extLst>
                  <a:ext uri="{0D108BD9-81ED-4DB2-BD59-A6C34878D82A}">
                    <a16:rowId xmlns:a16="http://schemas.microsoft.com/office/drawing/2014/main" val="1810588311"/>
                  </a:ext>
                </a:extLst>
              </a:tr>
            </a:tbl>
          </a:graphicData>
        </a:graphic>
      </p:graphicFrame>
      <p:pic>
        <p:nvPicPr>
          <p:cNvPr id="7" name="Picture 6">
            <a:extLst>
              <a:ext uri="{FF2B5EF4-FFF2-40B4-BE49-F238E27FC236}">
                <a16:creationId xmlns:a16="http://schemas.microsoft.com/office/drawing/2014/main" id="{3E709822-F635-213C-D465-0188238C0860}"/>
              </a:ext>
            </a:extLst>
          </p:cNvPr>
          <p:cNvPicPr>
            <a:picLocks noChangeAspect="1"/>
          </p:cNvPicPr>
          <p:nvPr/>
        </p:nvPicPr>
        <p:blipFill>
          <a:blip r:embed="rId3"/>
          <a:stretch>
            <a:fillRect/>
          </a:stretch>
        </p:blipFill>
        <p:spPr>
          <a:xfrm>
            <a:off x="6209958" y="754380"/>
            <a:ext cx="2804520" cy="3693758"/>
          </a:xfrm>
          <a:prstGeom prst="rect">
            <a:avLst/>
          </a:prstGeom>
        </p:spPr>
      </p:pic>
      <p:sp>
        <p:nvSpPr>
          <p:cNvPr id="8" name="TextBox 7">
            <a:extLst>
              <a:ext uri="{FF2B5EF4-FFF2-40B4-BE49-F238E27FC236}">
                <a16:creationId xmlns:a16="http://schemas.microsoft.com/office/drawing/2014/main" id="{9BFE5E2F-308A-1BC1-9E9C-ED6E03035B1B}"/>
              </a:ext>
            </a:extLst>
          </p:cNvPr>
          <p:cNvSpPr txBox="1"/>
          <p:nvPr/>
        </p:nvSpPr>
        <p:spPr>
          <a:xfrm>
            <a:off x="1491973" y="4354988"/>
            <a:ext cx="8928716" cy="68140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Plus Jakarta Sans" pitchFamily="2" charset="0"/>
                <a:ea typeface="Calibri" panose="020F0502020204030204" pitchFamily="34" charset="0"/>
                <a:cs typeface="Plus Jakarta Sans" pitchFamily="2"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Plus Jakarta Sans" pitchFamily="2" charset="0"/>
                <a:ea typeface="Calibri" panose="020F0502020204030204" pitchFamily="34" charset="0"/>
                <a:cs typeface="Plus Jakarta Sans" pitchFamily="2" charset="0"/>
              </a:rPr>
              <a:t>CDC Science Brief: SARS-CoV-2 and Surface (Fomite) Transmission for Indoor Community Environments. 2021</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Plus Jakarta Sans" pitchFamily="2" charset="0"/>
                <a:ea typeface="Calibri" panose="020F0502020204030204" pitchFamily="34" charset="0"/>
                <a:cs typeface="Plus Jakarta Sans" pitchFamily="2" charset="0"/>
              </a:rPr>
              <a:t>Kramer et al. BMC Infect Dis 6, 130 (2006). https://doi.org/10.1186/1471-2334-6-130</a:t>
            </a:r>
          </a:p>
        </p:txBody>
      </p:sp>
    </p:spTree>
    <p:extLst>
      <p:ext uri="{BB962C8B-B14F-4D97-AF65-F5344CB8AC3E}">
        <p14:creationId xmlns:p14="http://schemas.microsoft.com/office/powerpoint/2010/main" val="3870872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3"/>
          <p:cNvSpPr txBox="1">
            <a:spLocks noGrp="1"/>
          </p:cNvSpPr>
          <p:nvPr>
            <p:ph type="sldNum" idx="12"/>
          </p:nvPr>
        </p:nvSpPr>
        <p:spPr>
          <a:xfrm>
            <a:off x="8713125" y="4792600"/>
            <a:ext cx="201600" cy="186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a:t>
            </a:fld>
            <a:endParaRPr/>
          </a:p>
        </p:txBody>
      </p:sp>
      <p:sp>
        <p:nvSpPr>
          <p:cNvPr id="81" name="Google Shape;81;p13"/>
          <p:cNvSpPr txBox="1"/>
          <p:nvPr/>
        </p:nvSpPr>
        <p:spPr>
          <a:xfrm>
            <a:off x="806336" y="1221971"/>
            <a:ext cx="7697584" cy="3494817"/>
          </a:xfrm>
          <a:prstGeom prst="rect">
            <a:avLst/>
          </a:prstGeom>
          <a:noFill/>
          <a:ln>
            <a:noFill/>
          </a:ln>
        </p:spPr>
        <p:txBody>
          <a:bodyPr spcFirstLastPara="1" wrap="square" lIns="91425" tIns="91425" rIns="91425" bIns="91425" anchor="ctr" anchorCtr="0">
            <a:noAutofit/>
          </a:bodyPr>
          <a:lstStyle/>
          <a:p>
            <a:pPr marL="171450" lvl="0" indent="-171450" algn="l" rtl="0">
              <a:spcBef>
                <a:spcPts val="0"/>
              </a:spcBef>
              <a:spcAft>
                <a:spcPts val="1200"/>
              </a:spcAft>
              <a:buFont typeface="Arial" panose="020B0604020202020204" pitchFamily="34" charset="0"/>
              <a:buChar char="•"/>
            </a:pPr>
            <a:r>
              <a:rPr lang="en-US" dirty="0">
                <a:solidFill>
                  <a:srgbClr val="003342"/>
                </a:solidFill>
                <a:latin typeface="Plus Jakarta Sans Medium" pitchFamily="2" charset="0"/>
                <a:ea typeface="Plus Jakarta Sans"/>
                <a:cs typeface="Plus Jakarta Sans Medium" pitchFamily="2" charset="0"/>
                <a:sym typeface="Plus Jakarta Sans"/>
              </a:rPr>
              <a:t>Communicate SJGH Infection Prevention Plan</a:t>
            </a:r>
          </a:p>
          <a:p>
            <a:pPr marL="171450" lvl="0" indent="-171450" algn="l" rtl="0">
              <a:spcBef>
                <a:spcPts val="0"/>
              </a:spcBef>
              <a:spcAft>
                <a:spcPts val="1200"/>
              </a:spcAft>
              <a:buFont typeface="Arial" panose="020B0604020202020204" pitchFamily="34" charset="0"/>
              <a:buChar char="•"/>
            </a:pPr>
            <a:r>
              <a:rPr lang="en-US" dirty="0">
                <a:solidFill>
                  <a:srgbClr val="003342"/>
                </a:solidFill>
                <a:latin typeface="Plus Jakarta Sans Medium" pitchFamily="2" charset="0"/>
                <a:ea typeface="Plus Jakarta Sans"/>
                <a:cs typeface="Plus Jakarta Sans Medium" pitchFamily="2" charset="0"/>
                <a:sym typeface="Plus Jakarta Sans"/>
              </a:rPr>
              <a:t>Understand commonly transmitted infections within health care setting</a:t>
            </a:r>
          </a:p>
          <a:p>
            <a:pPr marL="171450" lvl="0" indent="-171450" algn="l" rtl="0">
              <a:spcBef>
                <a:spcPts val="0"/>
              </a:spcBef>
              <a:spcAft>
                <a:spcPts val="1200"/>
              </a:spcAft>
              <a:buFont typeface="Arial" panose="020B0604020202020204" pitchFamily="34" charset="0"/>
              <a:buChar char="•"/>
            </a:pPr>
            <a:r>
              <a:rPr lang="en-US" dirty="0">
                <a:solidFill>
                  <a:srgbClr val="003342"/>
                </a:solidFill>
                <a:latin typeface="Plus Jakarta Sans Medium" pitchFamily="2" charset="0"/>
                <a:ea typeface="Plus Jakarta Sans"/>
                <a:cs typeface="Plus Jakarta Sans Medium" pitchFamily="2" charset="0"/>
                <a:sym typeface="Plus Jakarta Sans"/>
              </a:rPr>
              <a:t>Understand your roles in preventing infections</a:t>
            </a:r>
          </a:p>
          <a:p>
            <a:pPr marL="171450" lvl="0" indent="-171450" algn="l" rtl="0">
              <a:spcBef>
                <a:spcPts val="0"/>
              </a:spcBef>
              <a:spcAft>
                <a:spcPts val="1200"/>
              </a:spcAft>
              <a:buFont typeface="Arial" panose="020B0604020202020204" pitchFamily="34" charset="0"/>
              <a:buChar char="•"/>
            </a:pPr>
            <a:r>
              <a:rPr lang="en-US" dirty="0">
                <a:solidFill>
                  <a:srgbClr val="003342"/>
                </a:solidFill>
                <a:latin typeface="Plus Jakarta Sans Medium" pitchFamily="2" charset="0"/>
                <a:ea typeface="Plus Jakarta Sans"/>
                <a:cs typeface="Plus Jakarta Sans Medium" pitchFamily="2" charset="0"/>
                <a:sym typeface="Plus Jakarta Sans"/>
              </a:rPr>
              <a:t>Describe strategies to prevent healthcare associated infections (HAI’s)</a:t>
            </a:r>
          </a:p>
          <a:p>
            <a:pPr marL="171450" lvl="0" indent="-171450" algn="l" rtl="0">
              <a:spcBef>
                <a:spcPts val="0"/>
              </a:spcBef>
              <a:spcAft>
                <a:spcPts val="1200"/>
              </a:spcAft>
              <a:buFont typeface="Arial" panose="020B0604020202020204" pitchFamily="34" charset="0"/>
              <a:buChar char="•"/>
            </a:pPr>
            <a:r>
              <a:rPr lang="en-US" dirty="0">
                <a:solidFill>
                  <a:srgbClr val="003342"/>
                </a:solidFill>
                <a:latin typeface="Plus Jakarta Sans Medium" pitchFamily="2" charset="0"/>
                <a:ea typeface="Plus Jakarta Sans"/>
                <a:cs typeface="Plus Jakarta Sans Medium" pitchFamily="2" charset="0"/>
                <a:sym typeface="Plus Jakarta Sans"/>
              </a:rPr>
              <a:t>Understand transmission-based precautions (isolation)</a:t>
            </a:r>
          </a:p>
          <a:p>
            <a:pPr marL="171450" lvl="0" indent="-171450" algn="l" rtl="0">
              <a:spcBef>
                <a:spcPts val="0"/>
              </a:spcBef>
              <a:spcAft>
                <a:spcPts val="1200"/>
              </a:spcAft>
              <a:buFont typeface="Arial" panose="020B0604020202020204" pitchFamily="34" charset="0"/>
              <a:buChar char="•"/>
            </a:pPr>
            <a:r>
              <a:rPr lang="en-US" dirty="0">
                <a:solidFill>
                  <a:srgbClr val="003342"/>
                </a:solidFill>
                <a:latin typeface="Plus Jakarta Sans Medium" pitchFamily="2" charset="0"/>
                <a:ea typeface="Plus Jakarta Sans"/>
                <a:cs typeface="Plus Jakarta Sans Medium" pitchFamily="2" charset="0"/>
                <a:sym typeface="Plus Jakarta Sans"/>
              </a:rPr>
              <a:t>Review safe injection practices and practices to prevent blood-borne pathogen</a:t>
            </a:r>
          </a:p>
          <a:p>
            <a:pPr marL="171450" lvl="0" indent="-171450" algn="l" rtl="0">
              <a:spcBef>
                <a:spcPts val="0"/>
              </a:spcBef>
              <a:spcAft>
                <a:spcPts val="1200"/>
              </a:spcAft>
              <a:buFont typeface="Arial" panose="020B0604020202020204" pitchFamily="34" charset="0"/>
              <a:buChar char="•"/>
            </a:pPr>
            <a:r>
              <a:rPr lang="en-US" dirty="0">
                <a:solidFill>
                  <a:srgbClr val="003342"/>
                </a:solidFill>
                <a:latin typeface="Plus Jakarta Sans Medium" pitchFamily="2" charset="0"/>
                <a:ea typeface="Plus Jakarta Sans"/>
                <a:cs typeface="Plus Jakarta Sans Medium" pitchFamily="2" charset="0"/>
                <a:sym typeface="Plus Jakarta Sans"/>
              </a:rPr>
              <a:t>Understand requirements for waste management</a:t>
            </a:r>
            <a:endParaRPr dirty="0">
              <a:solidFill>
                <a:srgbClr val="003342"/>
              </a:solidFill>
              <a:latin typeface="Plus Jakarta Sans Medium" pitchFamily="2" charset="0"/>
              <a:ea typeface="Plus Jakarta Sans"/>
              <a:cs typeface="Plus Jakarta Sans Medium" pitchFamily="2" charset="0"/>
              <a:sym typeface="Plus Jakarta Sans"/>
            </a:endParaRPr>
          </a:p>
        </p:txBody>
      </p:sp>
      <p:sp>
        <p:nvSpPr>
          <p:cNvPr id="88" name="Google Shape;88;p13"/>
          <p:cNvSpPr txBox="1"/>
          <p:nvPr/>
        </p:nvSpPr>
        <p:spPr>
          <a:xfrm>
            <a:off x="1551300" y="534777"/>
            <a:ext cx="6041400" cy="553044"/>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4400" dirty="0">
                <a:solidFill>
                  <a:srgbClr val="003342"/>
                </a:solidFill>
                <a:latin typeface="Plus Jakarta Sans ExtraBold" pitchFamily="2" charset="0"/>
                <a:ea typeface="Plus Jakarta Sans SemiBold"/>
                <a:cs typeface="Plus Jakarta Sans ExtraBold" pitchFamily="2" charset="0"/>
                <a:sym typeface="Plus Jakarta Sans SemiBold"/>
              </a:rPr>
              <a:t>Objectives</a:t>
            </a:r>
            <a:endParaRPr sz="4400" dirty="0">
              <a:solidFill>
                <a:srgbClr val="003342"/>
              </a:solidFill>
              <a:latin typeface="Plus Jakarta Sans ExtraBold" pitchFamily="2" charset="0"/>
              <a:ea typeface="Plus Jakarta Sans SemiBold"/>
              <a:cs typeface="Plus Jakarta Sans ExtraBold" pitchFamily="2" charset="0"/>
              <a:sym typeface="Plus Jakarta Sans SemiBo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7">
          <a:extLst>
            <a:ext uri="{FF2B5EF4-FFF2-40B4-BE49-F238E27FC236}">
              <a16:creationId xmlns:a16="http://schemas.microsoft.com/office/drawing/2014/main" id="{F67A57A2-D60B-80D6-A671-A674EEA436F1}"/>
            </a:ext>
          </a:extLst>
        </p:cNvPr>
        <p:cNvGrpSpPr/>
        <p:nvPr/>
      </p:nvGrpSpPr>
      <p:grpSpPr>
        <a:xfrm>
          <a:off x="0" y="0"/>
          <a:ext cx="0" cy="0"/>
          <a:chOff x="0" y="0"/>
          <a:chExt cx="0" cy="0"/>
        </a:xfrm>
      </p:grpSpPr>
      <p:sp>
        <p:nvSpPr>
          <p:cNvPr id="78" name="Google Shape;78;p13">
            <a:extLst>
              <a:ext uri="{FF2B5EF4-FFF2-40B4-BE49-F238E27FC236}">
                <a16:creationId xmlns:a16="http://schemas.microsoft.com/office/drawing/2014/main" id="{A27F24D8-85E6-E575-1E90-E23C41073B10}"/>
              </a:ext>
            </a:extLst>
          </p:cNvPr>
          <p:cNvSpPr txBox="1">
            <a:spLocks noGrp="1"/>
          </p:cNvSpPr>
          <p:nvPr>
            <p:ph type="sldNum" idx="12"/>
          </p:nvPr>
        </p:nvSpPr>
        <p:spPr>
          <a:xfrm>
            <a:off x="8713125" y="4792600"/>
            <a:ext cx="201600" cy="186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20</a:t>
            </a:fld>
            <a:endParaRPr/>
          </a:p>
        </p:txBody>
      </p:sp>
      <p:sp>
        <p:nvSpPr>
          <p:cNvPr id="88" name="Google Shape;88;p13">
            <a:extLst>
              <a:ext uri="{FF2B5EF4-FFF2-40B4-BE49-F238E27FC236}">
                <a16:creationId xmlns:a16="http://schemas.microsoft.com/office/drawing/2014/main" id="{110BFB9F-05FE-2293-54FC-C15A3B62FED0}"/>
              </a:ext>
            </a:extLst>
          </p:cNvPr>
          <p:cNvSpPr txBox="1"/>
          <p:nvPr/>
        </p:nvSpPr>
        <p:spPr>
          <a:xfrm>
            <a:off x="599904" y="164600"/>
            <a:ext cx="8113221" cy="91773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2800" dirty="0">
                <a:solidFill>
                  <a:schemeClr val="bg1"/>
                </a:solidFill>
                <a:latin typeface="Plus Jakarta Sans ExtraBold" pitchFamily="2" charset="0"/>
                <a:ea typeface="Plus Jakarta Sans SemiBold"/>
                <a:cs typeface="Plus Jakarta Sans ExtraBold" pitchFamily="2" charset="0"/>
                <a:sym typeface="Plus Jakarta Sans SemiBold"/>
              </a:rPr>
              <a:t>High Touch Surfaces – “</a:t>
            </a:r>
            <a:r>
              <a:rPr lang="en" sz="2800" i="1" dirty="0">
                <a:solidFill>
                  <a:schemeClr val="bg1"/>
                </a:solidFill>
                <a:latin typeface="Plus Jakarta Sans ExtraBold" pitchFamily="2" charset="0"/>
                <a:ea typeface="Plus Jakarta Sans SemiBold"/>
                <a:cs typeface="Plus Jakarta Sans ExtraBold" pitchFamily="2" charset="0"/>
                <a:sym typeface="Plus Jakarta Sans SemiBold"/>
              </a:rPr>
              <a:t>Patients Surroundings”</a:t>
            </a:r>
            <a:endParaRPr sz="2800" dirty="0">
              <a:solidFill>
                <a:schemeClr val="bg1"/>
              </a:solidFill>
              <a:latin typeface="Plus Jakarta Sans ExtraBold" pitchFamily="2" charset="0"/>
              <a:ea typeface="Plus Jakarta Sans SemiBold"/>
              <a:cs typeface="Plus Jakarta Sans ExtraBold" pitchFamily="2" charset="0"/>
              <a:sym typeface="Plus Jakarta Sans SemiBold"/>
            </a:endParaRPr>
          </a:p>
        </p:txBody>
      </p:sp>
      <p:pic>
        <p:nvPicPr>
          <p:cNvPr id="2" name="Picture 1">
            <a:extLst>
              <a:ext uri="{FF2B5EF4-FFF2-40B4-BE49-F238E27FC236}">
                <a16:creationId xmlns:a16="http://schemas.microsoft.com/office/drawing/2014/main" id="{1EA38BD7-A067-9CC2-1E92-9FD7408AEEAC}"/>
              </a:ext>
            </a:extLst>
          </p:cNvPr>
          <p:cNvPicPr>
            <a:picLocks noChangeAspect="1"/>
          </p:cNvPicPr>
          <p:nvPr/>
        </p:nvPicPr>
        <p:blipFill>
          <a:blip r:embed="rId3"/>
          <a:stretch>
            <a:fillRect/>
          </a:stretch>
        </p:blipFill>
        <p:spPr>
          <a:xfrm>
            <a:off x="1549778" y="1221971"/>
            <a:ext cx="6044444" cy="3646289"/>
          </a:xfrm>
          <a:prstGeom prst="rect">
            <a:avLst/>
          </a:prstGeom>
        </p:spPr>
      </p:pic>
    </p:spTree>
    <p:extLst>
      <p:ext uri="{BB962C8B-B14F-4D97-AF65-F5344CB8AC3E}">
        <p14:creationId xmlns:p14="http://schemas.microsoft.com/office/powerpoint/2010/main" val="16909708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7">
          <a:extLst>
            <a:ext uri="{FF2B5EF4-FFF2-40B4-BE49-F238E27FC236}">
              <a16:creationId xmlns:a16="http://schemas.microsoft.com/office/drawing/2014/main" id="{8C38E7DD-78DC-658D-DD2C-A2929FAFBEC5}"/>
            </a:ext>
          </a:extLst>
        </p:cNvPr>
        <p:cNvGrpSpPr/>
        <p:nvPr/>
      </p:nvGrpSpPr>
      <p:grpSpPr>
        <a:xfrm>
          <a:off x="0" y="0"/>
          <a:ext cx="0" cy="0"/>
          <a:chOff x="0" y="0"/>
          <a:chExt cx="0" cy="0"/>
        </a:xfrm>
      </p:grpSpPr>
      <p:sp>
        <p:nvSpPr>
          <p:cNvPr id="78" name="Google Shape;78;p13">
            <a:extLst>
              <a:ext uri="{FF2B5EF4-FFF2-40B4-BE49-F238E27FC236}">
                <a16:creationId xmlns:a16="http://schemas.microsoft.com/office/drawing/2014/main" id="{73D658AB-2D27-85EF-6C31-263DC7393879}"/>
              </a:ext>
            </a:extLst>
          </p:cNvPr>
          <p:cNvSpPr txBox="1">
            <a:spLocks noGrp="1"/>
          </p:cNvSpPr>
          <p:nvPr>
            <p:ph type="sldNum" idx="12"/>
          </p:nvPr>
        </p:nvSpPr>
        <p:spPr>
          <a:xfrm>
            <a:off x="8713125" y="4792600"/>
            <a:ext cx="201600" cy="186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21</a:t>
            </a:fld>
            <a:endParaRPr/>
          </a:p>
        </p:txBody>
      </p:sp>
      <p:sp>
        <p:nvSpPr>
          <p:cNvPr id="88" name="Google Shape;88;p13">
            <a:extLst>
              <a:ext uri="{FF2B5EF4-FFF2-40B4-BE49-F238E27FC236}">
                <a16:creationId xmlns:a16="http://schemas.microsoft.com/office/drawing/2014/main" id="{A7A2A6AB-DD96-2862-6AF5-CD7AD3CA82D6}"/>
              </a:ext>
            </a:extLst>
          </p:cNvPr>
          <p:cNvSpPr txBox="1"/>
          <p:nvPr/>
        </p:nvSpPr>
        <p:spPr>
          <a:xfrm>
            <a:off x="599904" y="538770"/>
            <a:ext cx="8113221" cy="517044"/>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2800" dirty="0">
                <a:solidFill>
                  <a:schemeClr val="bg1"/>
                </a:solidFill>
                <a:latin typeface="Plus Jakarta Sans ExtraBold" pitchFamily="2" charset="0"/>
                <a:ea typeface="Plus Jakarta Sans SemiBold"/>
                <a:cs typeface="Plus Jakarta Sans ExtraBold" pitchFamily="2" charset="0"/>
                <a:sym typeface="Plus Jakarta Sans SemiBold"/>
              </a:rPr>
              <a:t>Strategies to improve Environmental Hygiene</a:t>
            </a:r>
            <a:endParaRPr sz="2800" dirty="0">
              <a:solidFill>
                <a:schemeClr val="bg1"/>
              </a:solidFill>
              <a:latin typeface="Plus Jakarta Sans ExtraBold" pitchFamily="2" charset="0"/>
              <a:ea typeface="Plus Jakarta Sans SemiBold"/>
              <a:cs typeface="Plus Jakarta Sans ExtraBold" pitchFamily="2" charset="0"/>
              <a:sym typeface="Plus Jakarta Sans SemiBold"/>
            </a:endParaRPr>
          </a:p>
        </p:txBody>
      </p:sp>
      <p:sp>
        <p:nvSpPr>
          <p:cNvPr id="4" name="TextBox 3">
            <a:extLst>
              <a:ext uri="{FF2B5EF4-FFF2-40B4-BE49-F238E27FC236}">
                <a16:creationId xmlns:a16="http://schemas.microsoft.com/office/drawing/2014/main" id="{C425051C-962B-63CB-0D7C-521156BA5788}"/>
              </a:ext>
            </a:extLst>
          </p:cNvPr>
          <p:cNvSpPr txBox="1"/>
          <p:nvPr/>
        </p:nvSpPr>
        <p:spPr>
          <a:xfrm>
            <a:off x="700705" y="1243684"/>
            <a:ext cx="8113220" cy="3607141"/>
          </a:xfrm>
          <a:prstGeom prst="rect">
            <a:avLst/>
          </a:prstGeom>
          <a:noFill/>
        </p:spPr>
        <p:txBody>
          <a:bodyPr wrap="square">
            <a:spAutoFit/>
          </a:bodyPr>
          <a:lstStyle/>
          <a:p>
            <a:pPr algn="ctr"/>
            <a:r>
              <a:rPr lang="en-US" sz="1600" b="0" i="1" dirty="0">
                <a:solidFill>
                  <a:schemeClr val="bg2"/>
                </a:solidFill>
                <a:effectLst/>
                <a:latin typeface="Plus Jakarta Sans SemiBold" pitchFamily="2" charset="0"/>
                <a:cs typeface="Plus Jakarta Sans SemiBold" pitchFamily="2" charset="0"/>
              </a:rPr>
              <a:t>Healthcare environmental </a:t>
            </a:r>
            <a:r>
              <a:rPr lang="en-US" sz="1600" b="0" i="1" u="none" strike="noStrike" dirty="0">
                <a:solidFill>
                  <a:schemeClr val="bg2"/>
                </a:solidFill>
                <a:effectLst/>
                <a:latin typeface="Plus Jakarta Sans SemiBold" pitchFamily="2" charset="0"/>
                <a:cs typeface="Plus Jakarta Sans SemiBold" pitchFamily="2" charset="0"/>
                <a:hlinkClick r:id="rId3">
                  <a:extLst>
                    <a:ext uri="{A12FA001-AC4F-418D-AE19-62706E023703}">
                      <ahyp:hlinkClr xmlns:ahyp="http://schemas.microsoft.com/office/drawing/2018/hyperlinkcolor" val="tx"/>
                    </a:ext>
                  </a:extLst>
                </a:hlinkClick>
              </a:rPr>
              <a:t>hygiene</a:t>
            </a:r>
            <a:r>
              <a:rPr lang="en-US" sz="1600" b="0" i="1" dirty="0">
                <a:solidFill>
                  <a:schemeClr val="bg2"/>
                </a:solidFill>
                <a:effectLst/>
                <a:latin typeface="Plus Jakarta Sans SemiBold" pitchFamily="2" charset="0"/>
                <a:cs typeface="Plus Jakarta Sans SemiBold" pitchFamily="2" charset="0"/>
              </a:rPr>
              <a:t> comprises cleaning all surfaces in hospital rooms and plays a crucial role in </a:t>
            </a:r>
            <a:r>
              <a:rPr lang="en-US" sz="1600" b="0" i="1" u="none" strike="noStrike" dirty="0">
                <a:solidFill>
                  <a:schemeClr val="bg2"/>
                </a:solidFill>
                <a:effectLst/>
                <a:latin typeface="Plus Jakarta Sans SemiBold" pitchFamily="2" charset="0"/>
                <a:cs typeface="Plus Jakarta Sans SemiBold" pitchFamily="2" charset="0"/>
                <a:hlinkClick r:id="rId4">
                  <a:extLst>
                    <a:ext uri="{A12FA001-AC4F-418D-AE19-62706E023703}">
                      <ahyp:hlinkClr xmlns:ahyp="http://schemas.microsoft.com/office/drawing/2018/hyperlinkcolor" val="tx"/>
                    </a:ext>
                  </a:extLst>
                </a:hlinkClick>
              </a:rPr>
              <a:t>infection prevention and control</a:t>
            </a:r>
            <a:r>
              <a:rPr lang="en-US" sz="1600" b="0" i="1" dirty="0">
                <a:solidFill>
                  <a:schemeClr val="bg2"/>
                </a:solidFill>
                <a:effectLst/>
                <a:latin typeface="Plus Jakarta Sans SemiBold" pitchFamily="2" charset="0"/>
                <a:cs typeface="Plus Jakarta Sans SemiBold" pitchFamily="2" charset="0"/>
              </a:rPr>
              <a:t>. For this practice to be effective, it relies on adequate cleaning products and supplies, best practices-based protocols, training, education and quality control, and the institutional safety climate</a:t>
            </a:r>
            <a:r>
              <a:rPr lang="en-US" sz="1600" b="0" i="0" dirty="0">
                <a:solidFill>
                  <a:schemeClr val="bg2"/>
                </a:solidFill>
                <a:effectLst/>
                <a:latin typeface="Plus Jakarta Sans SemiBold" pitchFamily="2" charset="0"/>
                <a:cs typeface="Plus Jakarta Sans SemiBold" pitchFamily="2" charset="0"/>
              </a:rPr>
              <a:t>. </a:t>
            </a:r>
            <a:endParaRPr lang="en-US" sz="1600" b="1" dirty="0">
              <a:solidFill>
                <a:schemeClr val="bg2"/>
              </a:solidFill>
              <a:latin typeface="Plus Jakarta Sans SemiBold" pitchFamily="2" charset="0"/>
              <a:cs typeface="Plus Jakarta Sans SemiBold" pitchFamily="2" charset="0"/>
            </a:endParaRPr>
          </a:p>
          <a:p>
            <a:pPr algn="ctr">
              <a:spcAft>
                <a:spcPts val="600"/>
              </a:spcAft>
            </a:pPr>
            <a:endParaRPr lang="en-US" sz="1600" b="1" dirty="0">
              <a:solidFill>
                <a:schemeClr val="bg1"/>
              </a:solidFill>
              <a:latin typeface="Plus Jakarta Sans SemiBold" pitchFamily="2" charset="0"/>
              <a:cs typeface="Plus Jakarta Sans SemiBold" pitchFamily="2" charset="0"/>
            </a:endParaRPr>
          </a:p>
          <a:p>
            <a:pPr marL="342900" indent="-342900">
              <a:lnSpc>
                <a:spcPct val="90000"/>
              </a:lnSpc>
              <a:spcAft>
                <a:spcPts val="600"/>
              </a:spcAft>
              <a:buFont typeface="Wingdings" panose="05000000000000000000" pitchFamily="2" charset="2"/>
              <a:buChar char="Ø"/>
              <a:defRPr/>
            </a:pPr>
            <a:r>
              <a:rPr lang="en-US" sz="1600" dirty="0">
                <a:solidFill>
                  <a:schemeClr val="bg1"/>
                </a:solidFill>
                <a:latin typeface="Plus Jakarta Sans SemiBold" pitchFamily="2" charset="0"/>
                <a:cs typeface="Plus Jakarta Sans SemiBold" pitchFamily="2" charset="0"/>
              </a:rPr>
              <a:t>Clean the general hospital environment &amp; Clean shared equipment items</a:t>
            </a:r>
          </a:p>
          <a:p>
            <a:pPr marL="342900" indent="-342900">
              <a:lnSpc>
                <a:spcPct val="90000"/>
              </a:lnSpc>
              <a:spcAft>
                <a:spcPts val="600"/>
              </a:spcAft>
              <a:buFont typeface="Wingdings" panose="05000000000000000000" pitchFamily="2" charset="2"/>
              <a:buChar char="Ø"/>
              <a:defRPr/>
            </a:pPr>
            <a:r>
              <a:rPr lang="en-US" sz="1600" dirty="0">
                <a:solidFill>
                  <a:schemeClr val="bg1"/>
                </a:solidFill>
                <a:latin typeface="Plus Jakarta Sans SemiBold" pitchFamily="2" charset="0"/>
                <a:cs typeface="Plus Jakarta Sans SemiBold" pitchFamily="2" charset="0"/>
              </a:rPr>
              <a:t>Source Control:   Reduce contamination of the environment by patients.</a:t>
            </a:r>
          </a:p>
          <a:p>
            <a:pPr marL="342900" indent="-342900">
              <a:lnSpc>
                <a:spcPct val="90000"/>
              </a:lnSpc>
              <a:spcAft>
                <a:spcPts val="600"/>
              </a:spcAft>
              <a:buFont typeface="Wingdings" panose="05000000000000000000" pitchFamily="2" charset="2"/>
              <a:buChar char="Ø"/>
              <a:defRPr/>
            </a:pPr>
            <a:r>
              <a:rPr lang="en-US" sz="1600" dirty="0">
                <a:solidFill>
                  <a:schemeClr val="bg1"/>
                </a:solidFill>
                <a:latin typeface="Plus Jakarta Sans SemiBold" pitchFamily="2" charset="0"/>
                <a:cs typeface="Plus Jakarta Sans SemiBold" pitchFamily="2" charset="0"/>
              </a:rPr>
              <a:t>Promptly Clean Soiled Equipment and Environmental Surfaces before drying.  All surfaces/lumens- use friction.  </a:t>
            </a:r>
          </a:p>
          <a:p>
            <a:pPr marL="342900" indent="-342900">
              <a:lnSpc>
                <a:spcPct val="90000"/>
              </a:lnSpc>
              <a:spcAft>
                <a:spcPts val="600"/>
              </a:spcAft>
              <a:buFont typeface="Wingdings" panose="05000000000000000000" pitchFamily="2" charset="2"/>
              <a:buChar char="Ø"/>
              <a:defRPr/>
            </a:pPr>
            <a:r>
              <a:rPr lang="en-US" sz="1600" dirty="0">
                <a:solidFill>
                  <a:schemeClr val="bg1"/>
                </a:solidFill>
                <a:latin typeface="Plus Jakarta Sans SemiBold" pitchFamily="2" charset="0"/>
                <a:cs typeface="Plus Jakarta Sans SemiBold" pitchFamily="2" charset="0"/>
              </a:rPr>
              <a:t>Safe and Effective Use of Disinfectants.  </a:t>
            </a:r>
          </a:p>
          <a:p>
            <a:pPr marL="342900" indent="-342900">
              <a:lnSpc>
                <a:spcPct val="90000"/>
              </a:lnSpc>
              <a:spcAft>
                <a:spcPts val="600"/>
              </a:spcAft>
              <a:buFont typeface="Wingdings" panose="05000000000000000000" pitchFamily="2" charset="2"/>
              <a:buChar char="Ø"/>
              <a:defRPr/>
            </a:pPr>
            <a:r>
              <a:rPr lang="en-US" sz="1600" dirty="0">
                <a:solidFill>
                  <a:schemeClr val="bg1"/>
                </a:solidFill>
                <a:latin typeface="Plus Jakarta Sans SemiBold" pitchFamily="2" charset="0"/>
                <a:cs typeface="Plus Jakarta Sans SemiBold" pitchFamily="2" charset="0"/>
              </a:rPr>
              <a:t>Cleaning and Disinfection of High Touch Surfaces in Patient-Care Areas</a:t>
            </a:r>
          </a:p>
          <a:p>
            <a:pPr algn="ctr"/>
            <a:endParaRPr lang="en-US" sz="1600" b="1" dirty="0">
              <a:solidFill>
                <a:schemeClr val="bg1"/>
              </a:solidFill>
              <a:latin typeface="Plus Jakarta Sans SemiBold" pitchFamily="2" charset="0"/>
              <a:cs typeface="Plus Jakarta Sans SemiBold" pitchFamily="2" charset="0"/>
            </a:endParaRPr>
          </a:p>
        </p:txBody>
      </p:sp>
    </p:spTree>
    <p:extLst>
      <p:ext uri="{BB962C8B-B14F-4D97-AF65-F5344CB8AC3E}">
        <p14:creationId xmlns:p14="http://schemas.microsoft.com/office/powerpoint/2010/main" val="39847433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7">
          <a:extLst>
            <a:ext uri="{FF2B5EF4-FFF2-40B4-BE49-F238E27FC236}">
              <a16:creationId xmlns:a16="http://schemas.microsoft.com/office/drawing/2014/main" id="{7234E1E3-B761-CCCD-10F4-361087AE4538}"/>
            </a:ext>
          </a:extLst>
        </p:cNvPr>
        <p:cNvGrpSpPr/>
        <p:nvPr/>
      </p:nvGrpSpPr>
      <p:grpSpPr>
        <a:xfrm>
          <a:off x="0" y="0"/>
          <a:ext cx="0" cy="0"/>
          <a:chOff x="0" y="0"/>
          <a:chExt cx="0" cy="0"/>
        </a:xfrm>
      </p:grpSpPr>
      <p:sp>
        <p:nvSpPr>
          <p:cNvPr id="78" name="Google Shape;78;p13">
            <a:extLst>
              <a:ext uri="{FF2B5EF4-FFF2-40B4-BE49-F238E27FC236}">
                <a16:creationId xmlns:a16="http://schemas.microsoft.com/office/drawing/2014/main" id="{26FB343F-58C2-2F8E-C109-DF1885ADE45D}"/>
              </a:ext>
            </a:extLst>
          </p:cNvPr>
          <p:cNvSpPr txBox="1">
            <a:spLocks noGrp="1"/>
          </p:cNvSpPr>
          <p:nvPr>
            <p:ph type="sldNum" idx="12"/>
          </p:nvPr>
        </p:nvSpPr>
        <p:spPr>
          <a:xfrm>
            <a:off x="8713125" y="4792600"/>
            <a:ext cx="201600" cy="186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22</a:t>
            </a:fld>
            <a:endParaRPr/>
          </a:p>
        </p:txBody>
      </p:sp>
      <p:sp>
        <p:nvSpPr>
          <p:cNvPr id="88" name="Google Shape;88;p13">
            <a:extLst>
              <a:ext uri="{FF2B5EF4-FFF2-40B4-BE49-F238E27FC236}">
                <a16:creationId xmlns:a16="http://schemas.microsoft.com/office/drawing/2014/main" id="{E1DD490A-EF22-71CD-B37A-DCE0C24D0F56}"/>
              </a:ext>
            </a:extLst>
          </p:cNvPr>
          <p:cNvSpPr txBox="1"/>
          <p:nvPr/>
        </p:nvSpPr>
        <p:spPr>
          <a:xfrm>
            <a:off x="1090355" y="1743855"/>
            <a:ext cx="2334489" cy="1655790"/>
          </a:xfrm>
          <a:prstGeom prst="rect">
            <a:avLst/>
          </a:prstGeom>
          <a:noFill/>
          <a:ln>
            <a:noFill/>
          </a:ln>
        </p:spPr>
        <p:txBody>
          <a:bodyPr spcFirstLastPara="1" wrap="square" lIns="0" tIns="0" rIns="0" bIns="0" anchor="t" anchorCtr="0">
            <a:noAutofit/>
          </a:bodyPr>
          <a:lstStyle/>
          <a:p>
            <a:pPr marL="0" lvl="0" indent="0" rtl="0">
              <a:spcBef>
                <a:spcPts val="0"/>
              </a:spcBef>
              <a:spcAft>
                <a:spcPts val="0"/>
              </a:spcAft>
              <a:buNone/>
            </a:pPr>
            <a:r>
              <a:rPr lang="en" sz="3200" dirty="0">
                <a:solidFill>
                  <a:schemeClr val="bg1"/>
                </a:solidFill>
                <a:latin typeface="Plus Jakarta Sans ExtraBold" pitchFamily="2" charset="0"/>
                <a:ea typeface="Plus Jakarta Sans SemiBold"/>
                <a:cs typeface="Plus Jakarta Sans ExtraBold" pitchFamily="2" charset="0"/>
                <a:sym typeface="Plus Jakarta Sans SemiBold"/>
              </a:rPr>
              <a:t>Two-Step Cleaning Process</a:t>
            </a:r>
            <a:endParaRPr sz="3200" dirty="0">
              <a:solidFill>
                <a:schemeClr val="bg1"/>
              </a:solidFill>
              <a:latin typeface="Plus Jakarta Sans ExtraBold" pitchFamily="2" charset="0"/>
              <a:ea typeface="Plus Jakarta Sans SemiBold"/>
              <a:cs typeface="Plus Jakarta Sans ExtraBold" pitchFamily="2" charset="0"/>
              <a:sym typeface="Plus Jakarta Sans SemiBold"/>
            </a:endParaRPr>
          </a:p>
        </p:txBody>
      </p:sp>
      <p:sp>
        <p:nvSpPr>
          <p:cNvPr id="2" name="Rectangle 1">
            <a:extLst>
              <a:ext uri="{FF2B5EF4-FFF2-40B4-BE49-F238E27FC236}">
                <a16:creationId xmlns:a16="http://schemas.microsoft.com/office/drawing/2014/main" id="{4D2728EA-10DB-C533-6498-F324E92ED809}"/>
              </a:ext>
            </a:extLst>
          </p:cNvPr>
          <p:cNvSpPr/>
          <p:nvPr/>
        </p:nvSpPr>
        <p:spPr>
          <a:xfrm>
            <a:off x="3459123" y="370458"/>
            <a:ext cx="5455602" cy="2297927"/>
          </a:xfrm>
          <a:prstGeom prst="rect">
            <a:avLst/>
          </a:prstGeom>
        </p:spPr>
        <p:txBody>
          <a:bodyPr vert="horz" lIns="91440" tIns="45720" rIns="91440" bIns="45720" rtlCol="0" anchor="t">
            <a:normAutofit/>
          </a:bodyPr>
          <a:lstStyle/>
          <a:p>
            <a:pPr indent="-228600">
              <a:lnSpc>
                <a:spcPct val="90000"/>
              </a:lnSpc>
              <a:spcAft>
                <a:spcPts val="600"/>
              </a:spcAft>
              <a:buClrTx/>
              <a:buFont typeface="Arial" panose="020B0604020202020204" pitchFamily="34" charset="0"/>
              <a:buChar char="•"/>
              <a:defRPr/>
            </a:pPr>
            <a:r>
              <a:rPr lang="en-US" b="1" kern="1200" dirty="0">
                <a:solidFill>
                  <a:prstClr val="black"/>
                </a:solidFill>
                <a:latin typeface="Plus Jakarta Sans ExtraBold" pitchFamily="2" charset="0"/>
                <a:ea typeface="+mn-ea"/>
                <a:cs typeface="Plus Jakarta Sans ExtraBold" pitchFamily="2" charset="0"/>
              </a:rPr>
              <a:t>Step 1: Clean visibly soiled equipment </a:t>
            </a:r>
          </a:p>
          <a:p>
            <a:pPr marL="914400" lvl="2" indent="-228600">
              <a:lnSpc>
                <a:spcPct val="90000"/>
              </a:lnSpc>
              <a:spcAft>
                <a:spcPts val="600"/>
              </a:spcAft>
              <a:buClrTx/>
              <a:buFont typeface="Arial" panose="020B0604020202020204" pitchFamily="34" charset="0"/>
              <a:buChar char="•"/>
              <a:defRPr/>
            </a:pPr>
            <a:r>
              <a:rPr lang="en-US" kern="1200" dirty="0">
                <a:solidFill>
                  <a:prstClr val="black"/>
                </a:solidFill>
                <a:latin typeface="Plus Jakarta Sans SemiBold" pitchFamily="2" charset="0"/>
                <a:ea typeface="+mn-ea"/>
                <a:cs typeface="Plus Jakarta Sans SemiBold" pitchFamily="2" charset="0"/>
              </a:rPr>
              <a:t>may use a wipe</a:t>
            </a:r>
          </a:p>
          <a:p>
            <a:pPr marL="914400" lvl="2" indent="-228600">
              <a:lnSpc>
                <a:spcPct val="90000"/>
              </a:lnSpc>
              <a:spcAft>
                <a:spcPts val="600"/>
              </a:spcAft>
              <a:buClrTx/>
              <a:buFont typeface="Arial" panose="020B0604020202020204" pitchFamily="34" charset="0"/>
              <a:buChar char="•"/>
              <a:defRPr/>
            </a:pPr>
            <a:r>
              <a:rPr lang="en-US" kern="1200" dirty="0">
                <a:solidFill>
                  <a:prstClr val="black"/>
                </a:solidFill>
                <a:latin typeface="Plus Jakarta Sans SemiBold" pitchFamily="2" charset="0"/>
                <a:ea typeface="+mn-ea"/>
                <a:cs typeface="Plus Jakarta Sans SemiBold" pitchFamily="2" charset="0"/>
              </a:rPr>
              <a:t>remove blood and/or potentially infectious material</a:t>
            </a:r>
          </a:p>
          <a:p>
            <a:pPr>
              <a:lnSpc>
                <a:spcPct val="90000"/>
              </a:lnSpc>
              <a:spcAft>
                <a:spcPts val="600"/>
              </a:spcAft>
              <a:buClrTx/>
              <a:buFontTx/>
              <a:buNone/>
              <a:defRPr/>
            </a:pPr>
            <a:r>
              <a:rPr lang="en-US" kern="1200" dirty="0">
                <a:solidFill>
                  <a:prstClr val="black"/>
                </a:solidFill>
                <a:latin typeface="Plus Jakarta Sans SemiBold" pitchFamily="2" charset="0"/>
                <a:ea typeface="+mn-ea"/>
                <a:cs typeface="Plus Jakarta Sans SemiBold" pitchFamily="2" charset="0"/>
              </a:rPr>
              <a:t> </a:t>
            </a:r>
          </a:p>
          <a:p>
            <a:pPr indent="-228600">
              <a:lnSpc>
                <a:spcPct val="90000"/>
              </a:lnSpc>
              <a:spcAft>
                <a:spcPts val="600"/>
              </a:spcAft>
              <a:buClrTx/>
              <a:buFont typeface="Arial" panose="020B0604020202020204" pitchFamily="34" charset="0"/>
              <a:buChar char="•"/>
              <a:defRPr/>
            </a:pPr>
            <a:r>
              <a:rPr lang="en-US" b="1" kern="1200" dirty="0">
                <a:solidFill>
                  <a:prstClr val="black"/>
                </a:solidFill>
                <a:latin typeface="Plus Jakarta Sans ExtraBold" pitchFamily="2" charset="0"/>
                <a:ea typeface="+mn-ea"/>
                <a:cs typeface="Plus Jakarta Sans ExtraBold" pitchFamily="2" charset="0"/>
              </a:rPr>
              <a:t>Step 2:</a:t>
            </a:r>
            <a:r>
              <a:rPr lang="en-US" kern="1200" dirty="0">
                <a:solidFill>
                  <a:prstClr val="black"/>
                </a:solidFill>
                <a:latin typeface="Plus Jakarta Sans ExtraBold" pitchFamily="2" charset="0"/>
                <a:ea typeface="+mn-ea"/>
                <a:cs typeface="Plus Jakarta Sans ExtraBold" pitchFamily="2" charset="0"/>
              </a:rPr>
              <a:t> </a:t>
            </a:r>
            <a:r>
              <a:rPr lang="en-US" b="1" kern="1200" dirty="0">
                <a:solidFill>
                  <a:prstClr val="black"/>
                </a:solidFill>
                <a:latin typeface="Plus Jakarta Sans ExtraBold" pitchFamily="2" charset="0"/>
                <a:ea typeface="+mn-ea"/>
                <a:cs typeface="Plus Jakarta Sans ExtraBold" pitchFamily="2" charset="0"/>
              </a:rPr>
              <a:t>Disinfection of equipment</a:t>
            </a:r>
          </a:p>
          <a:p>
            <a:pPr marL="914400" lvl="2" indent="-228600">
              <a:lnSpc>
                <a:spcPct val="90000"/>
              </a:lnSpc>
              <a:spcAft>
                <a:spcPts val="600"/>
              </a:spcAft>
              <a:buClrTx/>
              <a:buFont typeface="Arial" panose="020B0604020202020204" pitchFamily="34" charset="0"/>
              <a:buChar char="•"/>
              <a:defRPr/>
            </a:pPr>
            <a:r>
              <a:rPr lang="en-US" kern="1200" dirty="0">
                <a:solidFill>
                  <a:prstClr val="black"/>
                </a:solidFill>
                <a:latin typeface="Plus Jakarta Sans SemiBold" pitchFamily="2" charset="0"/>
                <a:ea typeface="+mn-ea"/>
                <a:cs typeface="Plus Jakarta Sans SemiBold" pitchFamily="2" charset="0"/>
              </a:rPr>
              <a:t>thoroughly wet surface with product</a:t>
            </a:r>
          </a:p>
          <a:p>
            <a:pPr marL="914400" lvl="2" indent="-228600">
              <a:lnSpc>
                <a:spcPct val="90000"/>
              </a:lnSpc>
              <a:spcAft>
                <a:spcPts val="600"/>
              </a:spcAft>
              <a:buClrTx/>
              <a:buFont typeface="Arial" panose="020B0604020202020204" pitchFamily="34" charset="0"/>
              <a:buChar char="•"/>
              <a:defRPr/>
            </a:pPr>
            <a:r>
              <a:rPr lang="en-US" kern="1200" dirty="0">
                <a:solidFill>
                  <a:prstClr val="black"/>
                </a:solidFill>
                <a:latin typeface="Plus Jakarta Sans SemiBold" pitchFamily="2" charset="0"/>
                <a:ea typeface="+mn-ea"/>
                <a:cs typeface="Plus Jakarta Sans SemiBold" pitchFamily="2" charset="0"/>
              </a:rPr>
              <a:t> allow for the appropriate wet contact/dwell time depending on product used </a:t>
            </a:r>
          </a:p>
        </p:txBody>
      </p:sp>
      <p:pic>
        <p:nvPicPr>
          <p:cNvPr id="3" name="Picture 2">
            <a:extLst>
              <a:ext uri="{FF2B5EF4-FFF2-40B4-BE49-F238E27FC236}">
                <a16:creationId xmlns:a16="http://schemas.microsoft.com/office/drawing/2014/main" id="{19AE7D1E-1339-F658-9E92-AD60E9955438}"/>
              </a:ext>
            </a:extLst>
          </p:cNvPr>
          <p:cNvPicPr>
            <a:picLocks noChangeAspect="1"/>
          </p:cNvPicPr>
          <p:nvPr/>
        </p:nvPicPr>
        <p:blipFill>
          <a:blip r:embed="rId3"/>
          <a:stretch>
            <a:fillRect/>
          </a:stretch>
        </p:blipFill>
        <p:spPr>
          <a:xfrm>
            <a:off x="3740290" y="2770122"/>
            <a:ext cx="4313355" cy="2115628"/>
          </a:xfrm>
          <a:prstGeom prst="rect">
            <a:avLst/>
          </a:prstGeom>
        </p:spPr>
      </p:pic>
    </p:spTree>
    <p:extLst>
      <p:ext uri="{BB962C8B-B14F-4D97-AF65-F5344CB8AC3E}">
        <p14:creationId xmlns:p14="http://schemas.microsoft.com/office/powerpoint/2010/main" val="897152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7">
          <a:extLst>
            <a:ext uri="{FF2B5EF4-FFF2-40B4-BE49-F238E27FC236}">
              <a16:creationId xmlns:a16="http://schemas.microsoft.com/office/drawing/2014/main" id="{A7849446-6301-35DF-99B6-389415E33A13}"/>
            </a:ext>
          </a:extLst>
        </p:cNvPr>
        <p:cNvGrpSpPr/>
        <p:nvPr/>
      </p:nvGrpSpPr>
      <p:grpSpPr>
        <a:xfrm>
          <a:off x="0" y="0"/>
          <a:ext cx="0" cy="0"/>
          <a:chOff x="0" y="0"/>
          <a:chExt cx="0" cy="0"/>
        </a:xfrm>
      </p:grpSpPr>
      <p:sp>
        <p:nvSpPr>
          <p:cNvPr id="78" name="Google Shape;78;p13">
            <a:extLst>
              <a:ext uri="{FF2B5EF4-FFF2-40B4-BE49-F238E27FC236}">
                <a16:creationId xmlns:a16="http://schemas.microsoft.com/office/drawing/2014/main" id="{119957FE-0FB2-E5C3-698F-2E1329F9B98A}"/>
              </a:ext>
            </a:extLst>
          </p:cNvPr>
          <p:cNvSpPr txBox="1">
            <a:spLocks noGrp="1"/>
          </p:cNvSpPr>
          <p:nvPr>
            <p:ph type="sldNum" idx="12"/>
          </p:nvPr>
        </p:nvSpPr>
        <p:spPr>
          <a:xfrm>
            <a:off x="8713125" y="4792600"/>
            <a:ext cx="201600" cy="186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23</a:t>
            </a:fld>
            <a:endParaRPr/>
          </a:p>
        </p:txBody>
      </p:sp>
      <p:sp>
        <p:nvSpPr>
          <p:cNvPr id="88" name="Google Shape;88;p13">
            <a:extLst>
              <a:ext uri="{FF2B5EF4-FFF2-40B4-BE49-F238E27FC236}">
                <a16:creationId xmlns:a16="http://schemas.microsoft.com/office/drawing/2014/main" id="{F26AAEF8-B533-117F-223C-811F46FEF648}"/>
              </a:ext>
            </a:extLst>
          </p:cNvPr>
          <p:cNvSpPr txBox="1"/>
          <p:nvPr/>
        </p:nvSpPr>
        <p:spPr>
          <a:xfrm>
            <a:off x="599904" y="538770"/>
            <a:ext cx="8113221" cy="517044"/>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3200" dirty="0">
                <a:solidFill>
                  <a:schemeClr val="bg1"/>
                </a:solidFill>
                <a:latin typeface="Plus Jakarta Sans ExtraBold" pitchFamily="2" charset="0"/>
                <a:ea typeface="Plus Jakarta Sans SemiBold"/>
                <a:cs typeface="Plus Jakarta Sans ExtraBold" pitchFamily="2" charset="0"/>
                <a:sym typeface="Plus Jakarta Sans SemiBold"/>
              </a:rPr>
              <a:t>Cleaning </a:t>
            </a:r>
            <a:r>
              <a:rPr lang="en" sz="3200" u="sng" dirty="0">
                <a:solidFill>
                  <a:schemeClr val="bg1"/>
                </a:solidFill>
                <a:latin typeface="Plus Jakarta Sans ExtraBold" pitchFamily="2" charset="0"/>
                <a:ea typeface="Plus Jakarta Sans SemiBold"/>
                <a:cs typeface="Plus Jakarta Sans ExtraBold" pitchFamily="2" charset="0"/>
                <a:sym typeface="Plus Jakarta Sans SemiBold"/>
              </a:rPr>
              <a:t>Before</a:t>
            </a:r>
            <a:r>
              <a:rPr lang="en" sz="3200" dirty="0">
                <a:solidFill>
                  <a:schemeClr val="bg1"/>
                </a:solidFill>
                <a:latin typeface="Plus Jakarta Sans ExtraBold" pitchFamily="2" charset="0"/>
                <a:ea typeface="Plus Jakarta Sans SemiBold"/>
                <a:cs typeface="Plus Jakarta Sans ExtraBold" pitchFamily="2" charset="0"/>
                <a:sym typeface="Plus Jakarta Sans SemiBold"/>
              </a:rPr>
              <a:t> Disinfecting</a:t>
            </a:r>
            <a:endParaRPr sz="3200" dirty="0">
              <a:solidFill>
                <a:schemeClr val="bg1"/>
              </a:solidFill>
              <a:latin typeface="Plus Jakarta Sans ExtraBold" pitchFamily="2" charset="0"/>
              <a:ea typeface="Plus Jakarta Sans SemiBold"/>
              <a:cs typeface="Plus Jakarta Sans ExtraBold" pitchFamily="2" charset="0"/>
              <a:sym typeface="Plus Jakarta Sans SemiBold"/>
            </a:endParaRPr>
          </a:p>
        </p:txBody>
      </p:sp>
      <p:sp>
        <p:nvSpPr>
          <p:cNvPr id="4" name="TextBox 3">
            <a:extLst>
              <a:ext uri="{FF2B5EF4-FFF2-40B4-BE49-F238E27FC236}">
                <a16:creationId xmlns:a16="http://schemas.microsoft.com/office/drawing/2014/main" id="{7996241B-2011-096F-0D34-69E4A361DF65}"/>
              </a:ext>
            </a:extLst>
          </p:cNvPr>
          <p:cNvSpPr txBox="1"/>
          <p:nvPr/>
        </p:nvSpPr>
        <p:spPr>
          <a:xfrm>
            <a:off x="801505" y="1285248"/>
            <a:ext cx="8113220" cy="2862322"/>
          </a:xfrm>
          <a:prstGeom prst="rect">
            <a:avLst/>
          </a:prstGeom>
          <a:noFill/>
        </p:spPr>
        <p:txBody>
          <a:bodyPr wrap="square">
            <a:spAutoFit/>
          </a:bodyPr>
          <a:lstStyle/>
          <a:p>
            <a:pPr marL="285750" indent="-285750">
              <a:buFont typeface="Arial" panose="020B0604020202020204" pitchFamily="34" charset="0"/>
              <a:buChar char="•"/>
            </a:pPr>
            <a:r>
              <a:rPr lang="en-US" sz="2000" b="1" dirty="0">
                <a:solidFill>
                  <a:schemeClr val="bg1"/>
                </a:solidFill>
                <a:latin typeface="Plus Jakarta Sans SemiBold" pitchFamily="2" charset="0"/>
                <a:cs typeface="Plus Jakarta Sans SemiBold" pitchFamily="2" charset="0"/>
              </a:rPr>
              <a:t>Cleaning removes large numbers of microorganisms from a surface that would otherwise interfere with the disinfection process</a:t>
            </a:r>
          </a:p>
          <a:p>
            <a:pPr marL="285750" indent="-285750">
              <a:buFont typeface="Arial" panose="020B0604020202020204" pitchFamily="34" charset="0"/>
              <a:buChar char="•"/>
            </a:pPr>
            <a:r>
              <a:rPr lang="en-US" sz="2000" b="1" dirty="0">
                <a:solidFill>
                  <a:schemeClr val="bg1"/>
                </a:solidFill>
                <a:latin typeface="Plus Jakarta Sans SemiBold" pitchFamily="2" charset="0"/>
                <a:cs typeface="Plus Jakarta Sans SemiBold" pitchFamily="2" charset="0"/>
              </a:rPr>
              <a:t>Disinfectants are not as effective in the presence of organic material</a:t>
            </a:r>
          </a:p>
          <a:p>
            <a:pPr marL="285750" indent="-285750">
              <a:buFont typeface="Arial" panose="020B0604020202020204" pitchFamily="34" charset="0"/>
              <a:buChar char="•"/>
            </a:pPr>
            <a:endParaRPr lang="en-US" sz="2000" b="1" dirty="0">
              <a:solidFill>
                <a:schemeClr val="bg1"/>
              </a:solidFill>
              <a:latin typeface="Plus Jakarta Sans SemiBold" pitchFamily="2" charset="0"/>
              <a:cs typeface="Plus Jakarta Sans SemiBold" pitchFamily="2" charset="0"/>
            </a:endParaRPr>
          </a:p>
          <a:p>
            <a:endParaRPr lang="en-US" sz="2000" b="1" dirty="0">
              <a:solidFill>
                <a:schemeClr val="bg1"/>
              </a:solidFill>
              <a:latin typeface="Plus Jakarta Sans SemiBold" pitchFamily="2" charset="0"/>
              <a:cs typeface="Plus Jakarta Sans SemiBold" pitchFamily="2" charset="0"/>
            </a:endParaRPr>
          </a:p>
          <a:p>
            <a:r>
              <a:rPr lang="en-US" sz="2000" b="1" dirty="0">
                <a:solidFill>
                  <a:schemeClr val="bg2"/>
                </a:solidFill>
                <a:latin typeface="Plus Jakarta Sans ExtraBold" pitchFamily="2" charset="0"/>
                <a:cs typeface="Plus Jakarta Sans ExtraBold" pitchFamily="2" charset="0"/>
              </a:rPr>
              <a:t>Important: A thorough cleaning must occur before a surface can be disinfected!</a:t>
            </a:r>
          </a:p>
        </p:txBody>
      </p:sp>
    </p:spTree>
    <p:extLst>
      <p:ext uri="{BB962C8B-B14F-4D97-AF65-F5344CB8AC3E}">
        <p14:creationId xmlns:p14="http://schemas.microsoft.com/office/powerpoint/2010/main" val="5600486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7">
          <a:extLst>
            <a:ext uri="{FF2B5EF4-FFF2-40B4-BE49-F238E27FC236}">
              <a16:creationId xmlns:a16="http://schemas.microsoft.com/office/drawing/2014/main" id="{4C50AE44-A5BF-8A97-EBFB-CBF8CA340FDB}"/>
            </a:ext>
          </a:extLst>
        </p:cNvPr>
        <p:cNvGrpSpPr/>
        <p:nvPr/>
      </p:nvGrpSpPr>
      <p:grpSpPr>
        <a:xfrm>
          <a:off x="0" y="0"/>
          <a:ext cx="0" cy="0"/>
          <a:chOff x="0" y="0"/>
          <a:chExt cx="0" cy="0"/>
        </a:xfrm>
      </p:grpSpPr>
      <p:sp>
        <p:nvSpPr>
          <p:cNvPr id="78" name="Google Shape;78;p13">
            <a:extLst>
              <a:ext uri="{FF2B5EF4-FFF2-40B4-BE49-F238E27FC236}">
                <a16:creationId xmlns:a16="http://schemas.microsoft.com/office/drawing/2014/main" id="{CC852A49-7F2B-CDE5-F1A4-D5F7830A49CF}"/>
              </a:ext>
            </a:extLst>
          </p:cNvPr>
          <p:cNvSpPr txBox="1">
            <a:spLocks noGrp="1"/>
          </p:cNvSpPr>
          <p:nvPr>
            <p:ph type="sldNum" idx="12"/>
          </p:nvPr>
        </p:nvSpPr>
        <p:spPr>
          <a:xfrm>
            <a:off x="8713125" y="4792600"/>
            <a:ext cx="201600" cy="186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24</a:t>
            </a:fld>
            <a:endParaRPr/>
          </a:p>
        </p:txBody>
      </p:sp>
      <p:sp>
        <p:nvSpPr>
          <p:cNvPr id="88" name="Google Shape;88;p13">
            <a:extLst>
              <a:ext uri="{FF2B5EF4-FFF2-40B4-BE49-F238E27FC236}">
                <a16:creationId xmlns:a16="http://schemas.microsoft.com/office/drawing/2014/main" id="{3CE41D08-FE89-14CF-8A54-786CEE254BF1}"/>
              </a:ext>
            </a:extLst>
          </p:cNvPr>
          <p:cNvSpPr txBox="1"/>
          <p:nvPr/>
        </p:nvSpPr>
        <p:spPr>
          <a:xfrm>
            <a:off x="599904" y="538770"/>
            <a:ext cx="8113221" cy="517044"/>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3200" dirty="0">
                <a:solidFill>
                  <a:schemeClr val="bg1"/>
                </a:solidFill>
                <a:latin typeface="Plus Jakarta Sans ExtraBold" pitchFamily="2" charset="0"/>
                <a:ea typeface="Plus Jakarta Sans SemiBold"/>
                <a:cs typeface="Plus Jakarta Sans ExtraBold" pitchFamily="2" charset="0"/>
                <a:sym typeface="Plus Jakarta Sans SemiBold"/>
              </a:rPr>
              <a:t>Contact Time AKA “Dwell Time”</a:t>
            </a:r>
            <a:endParaRPr sz="3200" dirty="0">
              <a:solidFill>
                <a:schemeClr val="bg1"/>
              </a:solidFill>
              <a:latin typeface="Plus Jakarta Sans ExtraBold" pitchFamily="2" charset="0"/>
              <a:ea typeface="Plus Jakarta Sans SemiBold"/>
              <a:cs typeface="Plus Jakarta Sans ExtraBold" pitchFamily="2" charset="0"/>
              <a:sym typeface="Plus Jakarta Sans SemiBold"/>
            </a:endParaRPr>
          </a:p>
        </p:txBody>
      </p:sp>
      <p:sp>
        <p:nvSpPr>
          <p:cNvPr id="4" name="TextBox 3">
            <a:extLst>
              <a:ext uri="{FF2B5EF4-FFF2-40B4-BE49-F238E27FC236}">
                <a16:creationId xmlns:a16="http://schemas.microsoft.com/office/drawing/2014/main" id="{16415E0C-A39F-B140-D8BC-6DEF3333C6A1}"/>
              </a:ext>
            </a:extLst>
          </p:cNvPr>
          <p:cNvSpPr txBox="1"/>
          <p:nvPr/>
        </p:nvSpPr>
        <p:spPr>
          <a:xfrm>
            <a:off x="287503" y="1200118"/>
            <a:ext cx="4369011" cy="1815882"/>
          </a:xfrm>
          <a:prstGeom prst="rect">
            <a:avLst/>
          </a:prstGeom>
          <a:noFill/>
        </p:spPr>
        <p:txBody>
          <a:bodyPr wrap="square">
            <a:spAutoFit/>
          </a:bodyPr>
          <a:lstStyle/>
          <a:p>
            <a:pPr marL="285750" indent="-285750">
              <a:buFont typeface="Arial" panose="020B0604020202020204" pitchFamily="34" charset="0"/>
              <a:buChar char="•"/>
            </a:pPr>
            <a:r>
              <a:rPr lang="en-US" sz="1600" b="1" dirty="0">
                <a:solidFill>
                  <a:schemeClr val="bg1"/>
                </a:solidFill>
                <a:latin typeface="Plus Jakarta Sans ExtraBold" pitchFamily="2" charset="0"/>
                <a:cs typeface="Plus Jakarta Sans ExtraBold" pitchFamily="2" charset="0"/>
              </a:rPr>
              <a:t>Dwell Time: </a:t>
            </a:r>
            <a:r>
              <a:rPr lang="en-US" sz="1600" b="1" dirty="0">
                <a:solidFill>
                  <a:srgbClr val="FF0000"/>
                </a:solidFill>
                <a:latin typeface="Plus Jakarta Sans SemiBold" pitchFamily="2" charset="0"/>
                <a:cs typeface="Plus Jakarta Sans SemiBold" pitchFamily="2" charset="0"/>
              </a:rPr>
              <a:t>The time a disinfectant is in direct contact with  a surface, and remains wet, for an item to be effectively disinfected. </a:t>
            </a:r>
          </a:p>
          <a:p>
            <a:pPr marL="285750" indent="-285750">
              <a:buFont typeface="Arial" panose="020B0604020202020204" pitchFamily="34" charset="0"/>
              <a:buChar char="•"/>
            </a:pPr>
            <a:r>
              <a:rPr lang="en-US" sz="1600" b="1" dirty="0">
                <a:solidFill>
                  <a:schemeClr val="bg1"/>
                </a:solidFill>
                <a:latin typeface="Plus Jakarta Sans ExtraBold" pitchFamily="2" charset="0"/>
                <a:cs typeface="Plus Jakarta Sans ExtraBold" pitchFamily="2" charset="0"/>
              </a:rPr>
              <a:t>The surface of the item must be wet for the duration of time specified on the canister</a:t>
            </a:r>
          </a:p>
        </p:txBody>
      </p:sp>
      <p:pic>
        <p:nvPicPr>
          <p:cNvPr id="2" name="Content Placeholder 4">
            <a:extLst>
              <a:ext uri="{FF2B5EF4-FFF2-40B4-BE49-F238E27FC236}">
                <a16:creationId xmlns:a16="http://schemas.microsoft.com/office/drawing/2014/main" id="{0F30C9D8-C802-B644-F57A-0ADC8902F0E6}"/>
              </a:ext>
            </a:extLst>
          </p:cNvPr>
          <p:cNvPicPr>
            <a:picLocks noChangeAspect="1"/>
          </p:cNvPicPr>
          <p:nvPr/>
        </p:nvPicPr>
        <p:blipFill>
          <a:blip r:embed="rId3"/>
          <a:stretch>
            <a:fillRect/>
          </a:stretch>
        </p:blipFill>
        <p:spPr>
          <a:xfrm>
            <a:off x="6077232" y="1200118"/>
            <a:ext cx="2119192" cy="2995525"/>
          </a:xfrm>
          <a:prstGeom prst="rect">
            <a:avLst/>
          </a:prstGeom>
        </p:spPr>
      </p:pic>
      <p:cxnSp>
        <p:nvCxnSpPr>
          <p:cNvPr id="3" name="Straight Arrow Connector 2">
            <a:extLst>
              <a:ext uri="{FF2B5EF4-FFF2-40B4-BE49-F238E27FC236}">
                <a16:creationId xmlns:a16="http://schemas.microsoft.com/office/drawing/2014/main" id="{782D3070-8C52-D960-10E8-F85D1CAE7A2D}"/>
              </a:ext>
            </a:extLst>
          </p:cNvPr>
          <p:cNvCxnSpPr>
            <a:cxnSpLocks/>
          </p:cNvCxnSpPr>
          <p:nvPr/>
        </p:nvCxnSpPr>
        <p:spPr>
          <a:xfrm>
            <a:off x="4502036" y="2571750"/>
            <a:ext cx="1575196" cy="37926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8" name="Diagram 7">
            <a:extLst>
              <a:ext uri="{FF2B5EF4-FFF2-40B4-BE49-F238E27FC236}">
                <a16:creationId xmlns:a16="http://schemas.microsoft.com/office/drawing/2014/main" id="{CE2DA28F-F84F-E3DB-3A35-57F22655C743}"/>
              </a:ext>
            </a:extLst>
          </p:cNvPr>
          <p:cNvGraphicFramePr/>
          <p:nvPr>
            <p:extLst>
              <p:ext uri="{D42A27DB-BD31-4B8C-83A1-F6EECF244321}">
                <p14:modId xmlns:p14="http://schemas.microsoft.com/office/powerpoint/2010/main" val="1567971483"/>
              </p:ext>
            </p:extLst>
          </p:nvPr>
        </p:nvGraphicFramePr>
        <p:xfrm>
          <a:off x="707424" y="2733880"/>
          <a:ext cx="4853107" cy="18708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C95434A1-27FC-B905-2C8D-998C2953DF61}"/>
              </a:ext>
            </a:extLst>
          </p:cNvPr>
          <p:cNvSpPr txBox="1"/>
          <p:nvPr/>
        </p:nvSpPr>
        <p:spPr>
          <a:xfrm>
            <a:off x="1683406" y="4347270"/>
            <a:ext cx="29011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C00000"/>
                </a:solidFill>
                <a:effectLst/>
                <a:uLnTx/>
                <a:uFillTx/>
                <a:latin typeface="Plus Jakarta Sans ExtraBold" pitchFamily="2" charset="0"/>
                <a:ea typeface="+mn-ea"/>
                <a:cs typeface="Plus Jakarta Sans ExtraBold" pitchFamily="2" charset="0"/>
              </a:rPr>
              <a:t>DWELL TIME 2 MINUTES</a:t>
            </a:r>
          </a:p>
        </p:txBody>
      </p:sp>
    </p:spTree>
    <p:extLst>
      <p:ext uri="{BB962C8B-B14F-4D97-AF65-F5344CB8AC3E}">
        <p14:creationId xmlns:p14="http://schemas.microsoft.com/office/powerpoint/2010/main" val="6268034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7">
          <a:extLst>
            <a:ext uri="{FF2B5EF4-FFF2-40B4-BE49-F238E27FC236}">
              <a16:creationId xmlns:a16="http://schemas.microsoft.com/office/drawing/2014/main" id="{F1C2328A-550E-1604-EA10-E4CEE2DC4C12}"/>
            </a:ext>
          </a:extLst>
        </p:cNvPr>
        <p:cNvGrpSpPr/>
        <p:nvPr/>
      </p:nvGrpSpPr>
      <p:grpSpPr>
        <a:xfrm>
          <a:off x="0" y="0"/>
          <a:ext cx="0" cy="0"/>
          <a:chOff x="0" y="0"/>
          <a:chExt cx="0" cy="0"/>
        </a:xfrm>
      </p:grpSpPr>
      <p:sp>
        <p:nvSpPr>
          <p:cNvPr id="78" name="Google Shape;78;p13">
            <a:extLst>
              <a:ext uri="{FF2B5EF4-FFF2-40B4-BE49-F238E27FC236}">
                <a16:creationId xmlns:a16="http://schemas.microsoft.com/office/drawing/2014/main" id="{B517E207-9BA1-88A6-79E6-B652CFDEC906}"/>
              </a:ext>
            </a:extLst>
          </p:cNvPr>
          <p:cNvSpPr txBox="1">
            <a:spLocks noGrp="1"/>
          </p:cNvSpPr>
          <p:nvPr>
            <p:ph type="sldNum" idx="12"/>
          </p:nvPr>
        </p:nvSpPr>
        <p:spPr>
          <a:xfrm>
            <a:off x="8713125" y="4792600"/>
            <a:ext cx="201600" cy="186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25</a:t>
            </a:fld>
            <a:endParaRPr/>
          </a:p>
        </p:txBody>
      </p:sp>
      <p:sp>
        <p:nvSpPr>
          <p:cNvPr id="88" name="Google Shape;88;p13">
            <a:extLst>
              <a:ext uri="{FF2B5EF4-FFF2-40B4-BE49-F238E27FC236}">
                <a16:creationId xmlns:a16="http://schemas.microsoft.com/office/drawing/2014/main" id="{215D7DBE-2E87-3CA7-CB2C-C299B6F002EF}"/>
              </a:ext>
            </a:extLst>
          </p:cNvPr>
          <p:cNvSpPr txBox="1"/>
          <p:nvPr/>
        </p:nvSpPr>
        <p:spPr>
          <a:xfrm>
            <a:off x="599904" y="384502"/>
            <a:ext cx="8113221" cy="517044"/>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3200" dirty="0">
                <a:solidFill>
                  <a:schemeClr val="bg1"/>
                </a:solidFill>
                <a:latin typeface="Plus Jakarta Sans ExtraBold" pitchFamily="2" charset="0"/>
                <a:ea typeface="Plus Jakarta Sans SemiBold"/>
                <a:cs typeface="Plus Jakarta Sans ExtraBold" pitchFamily="2" charset="0"/>
                <a:sym typeface="Plus Jakarta Sans SemiBold"/>
              </a:rPr>
              <a:t>Dwell Time Scenarios</a:t>
            </a:r>
            <a:endParaRPr sz="3200" dirty="0">
              <a:solidFill>
                <a:schemeClr val="bg1"/>
              </a:solidFill>
              <a:latin typeface="Plus Jakarta Sans ExtraBold" pitchFamily="2" charset="0"/>
              <a:ea typeface="Plus Jakarta Sans SemiBold"/>
              <a:cs typeface="Plus Jakarta Sans ExtraBold" pitchFamily="2" charset="0"/>
              <a:sym typeface="Plus Jakarta Sans SemiBold"/>
            </a:endParaRPr>
          </a:p>
        </p:txBody>
      </p:sp>
      <p:sp>
        <p:nvSpPr>
          <p:cNvPr id="4" name="TextBox 3">
            <a:extLst>
              <a:ext uri="{FF2B5EF4-FFF2-40B4-BE49-F238E27FC236}">
                <a16:creationId xmlns:a16="http://schemas.microsoft.com/office/drawing/2014/main" id="{DB492968-1FDB-0105-335C-70B51F8C0421}"/>
              </a:ext>
            </a:extLst>
          </p:cNvPr>
          <p:cNvSpPr txBox="1"/>
          <p:nvPr/>
        </p:nvSpPr>
        <p:spPr>
          <a:xfrm>
            <a:off x="801506" y="1441187"/>
            <a:ext cx="8113220" cy="1815882"/>
          </a:xfrm>
          <a:prstGeom prst="rect">
            <a:avLst/>
          </a:prstGeom>
          <a:noFill/>
        </p:spPr>
        <p:txBody>
          <a:bodyPr wrap="square">
            <a:spAutoFit/>
          </a:bodyPr>
          <a:lstStyle/>
          <a:p>
            <a:pPr marL="285750" indent="-285750">
              <a:buFont typeface="Wingdings" panose="05000000000000000000" pitchFamily="2" charset="2"/>
              <a:buChar char="Ø"/>
            </a:pPr>
            <a:r>
              <a:rPr lang="en-US" sz="1600" b="1" dirty="0">
                <a:solidFill>
                  <a:schemeClr val="bg1"/>
                </a:solidFill>
                <a:latin typeface="Plus Jakarta Sans SemiBold" pitchFamily="2" charset="0"/>
                <a:cs typeface="Plus Jakarta Sans SemiBold" pitchFamily="2" charset="0"/>
              </a:rPr>
              <a:t>A. Wipe an entire OR table and then wait 2 minutes for anyone to use it? </a:t>
            </a:r>
          </a:p>
          <a:p>
            <a:endParaRPr lang="en-US" sz="1600" b="1" dirty="0">
              <a:solidFill>
                <a:schemeClr val="bg1"/>
              </a:solidFill>
              <a:latin typeface="Plus Jakarta Sans SemiBold" pitchFamily="2" charset="0"/>
              <a:cs typeface="Plus Jakarta Sans SemiBold" pitchFamily="2" charset="0"/>
            </a:endParaRPr>
          </a:p>
          <a:p>
            <a:pPr marL="285750" indent="-285750">
              <a:buFont typeface="Wingdings" panose="05000000000000000000" pitchFamily="2" charset="2"/>
              <a:buChar char="Ø"/>
            </a:pPr>
            <a:r>
              <a:rPr lang="en-US" sz="1600" b="1" dirty="0">
                <a:solidFill>
                  <a:schemeClr val="bg1"/>
                </a:solidFill>
                <a:latin typeface="Plus Jakarta Sans SemiBold" pitchFamily="2" charset="0"/>
                <a:cs typeface="Plus Jakarta Sans SemiBold" pitchFamily="2" charset="0"/>
              </a:rPr>
              <a:t>B. Continuously wipe the OR table for 2 minutes then let it dry before use?</a:t>
            </a:r>
          </a:p>
          <a:p>
            <a:endParaRPr lang="en-US" sz="1600" b="1" dirty="0">
              <a:solidFill>
                <a:schemeClr val="bg1"/>
              </a:solidFill>
              <a:latin typeface="Plus Jakarta Sans SemiBold" pitchFamily="2" charset="0"/>
              <a:cs typeface="Plus Jakarta Sans SemiBold" pitchFamily="2" charset="0"/>
            </a:endParaRPr>
          </a:p>
          <a:p>
            <a:pPr marL="285750" indent="-285750">
              <a:buFont typeface="Wingdings" panose="05000000000000000000" pitchFamily="2" charset="2"/>
              <a:buChar char="Ø"/>
            </a:pPr>
            <a:r>
              <a:rPr lang="en-US" sz="1600" b="1" dirty="0">
                <a:solidFill>
                  <a:schemeClr val="bg1"/>
                </a:solidFill>
                <a:latin typeface="Plus Jakarta Sans SemiBold" pitchFamily="2" charset="0"/>
                <a:cs typeface="Plus Jakarta Sans SemiBold" pitchFamily="2" charset="0"/>
              </a:rPr>
              <a:t>Is it A or is it B?</a:t>
            </a:r>
          </a:p>
          <a:p>
            <a:endParaRPr lang="en-US" sz="1600" b="1" dirty="0">
              <a:solidFill>
                <a:schemeClr val="bg1"/>
              </a:solidFill>
              <a:latin typeface="Plus Jakarta Sans SemiBold" pitchFamily="2" charset="0"/>
              <a:cs typeface="Plus Jakarta Sans SemiBold" pitchFamily="2" charset="0"/>
            </a:endParaRPr>
          </a:p>
          <a:p>
            <a:pPr marL="285750" indent="-285750">
              <a:buFont typeface="Wingdings" panose="05000000000000000000" pitchFamily="2" charset="2"/>
              <a:buChar char="Ø"/>
            </a:pPr>
            <a:r>
              <a:rPr lang="en-US" sz="1600" b="1" dirty="0">
                <a:solidFill>
                  <a:schemeClr val="bg1"/>
                </a:solidFill>
                <a:latin typeface="Plus Jakarta Sans SemiBold" pitchFamily="2" charset="0"/>
                <a:cs typeface="Plus Jakarta Sans SemiBold" pitchFamily="2" charset="0"/>
              </a:rPr>
              <a:t>And the answer is………</a:t>
            </a:r>
          </a:p>
        </p:txBody>
      </p:sp>
      <p:pic>
        <p:nvPicPr>
          <p:cNvPr id="2" name="Picture 4" descr="Stepping Up to Keep ORs Clean - Outpatient Surgery Magazine - April, 2 |  Outpatient Surgery Magazine">
            <a:extLst>
              <a:ext uri="{FF2B5EF4-FFF2-40B4-BE49-F238E27FC236}">
                <a16:creationId xmlns:a16="http://schemas.microsoft.com/office/drawing/2014/main" id="{971462FF-EE10-9831-977C-6D65384A48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0507" y="2707482"/>
            <a:ext cx="4212562" cy="1994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98509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7">
          <a:extLst>
            <a:ext uri="{FF2B5EF4-FFF2-40B4-BE49-F238E27FC236}">
              <a16:creationId xmlns:a16="http://schemas.microsoft.com/office/drawing/2014/main" id="{2537FCBD-8BD2-FB25-7017-80736605E8B0}"/>
            </a:ext>
          </a:extLst>
        </p:cNvPr>
        <p:cNvGrpSpPr/>
        <p:nvPr/>
      </p:nvGrpSpPr>
      <p:grpSpPr>
        <a:xfrm>
          <a:off x="0" y="0"/>
          <a:ext cx="0" cy="0"/>
          <a:chOff x="0" y="0"/>
          <a:chExt cx="0" cy="0"/>
        </a:xfrm>
      </p:grpSpPr>
      <p:sp>
        <p:nvSpPr>
          <p:cNvPr id="78" name="Google Shape;78;p13">
            <a:extLst>
              <a:ext uri="{FF2B5EF4-FFF2-40B4-BE49-F238E27FC236}">
                <a16:creationId xmlns:a16="http://schemas.microsoft.com/office/drawing/2014/main" id="{E3202EB8-4A4F-31CF-8CAD-8681AE5970B9}"/>
              </a:ext>
            </a:extLst>
          </p:cNvPr>
          <p:cNvSpPr txBox="1">
            <a:spLocks noGrp="1"/>
          </p:cNvSpPr>
          <p:nvPr>
            <p:ph type="sldNum" idx="12"/>
          </p:nvPr>
        </p:nvSpPr>
        <p:spPr>
          <a:xfrm>
            <a:off x="8713125" y="4792600"/>
            <a:ext cx="201600" cy="186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26</a:t>
            </a:fld>
            <a:endParaRPr/>
          </a:p>
        </p:txBody>
      </p:sp>
      <p:sp>
        <p:nvSpPr>
          <p:cNvPr id="88" name="Google Shape;88;p13">
            <a:extLst>
              <a:ext uri="{FF2B5EF4-FFF2-40B4-BE49-F238E27FC236}">
                <a16:creationId xmlns:a16="http://schemas.microsoft.com/office/drawing/2014/main" id="{BE127692-BD9B-1811-A985-7CD0A34DB0ED}"/>
              </a:ext>
            </a:extLst>
          </p:cNvPr>
          <p:cNvSpPr txBox="1"/>
          <p:nvPr/>
        </p:nvSpPr>
        <p:spPr>
          <a:xfrm>
            <a:off x="599904" y="384502"/>
            <a:ext cx="8113221" cy="517044"/>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3200" dirty="0">
                <a:solidFill>
                  <a:schemeClr val="bg1"/>
                </a:solidFill>
                <a:latin typeface="Plus Jakarta Sans ExtraBold" pitchFamily="2" charset="0"/>
                <a:ea typeface="Plus Jakarta Sans SemiBold"/>
                <a:cs typeface="Plus Jakarta Sans ExtraBold" pitchFamily="2" charset="0"/>
                <a:sym typeface="Plus Jakarta Sans SemiBold"/>
              </a:rPr>
              <a:t>Dwell Time Scenarios</a:t>
            </a:r>
            <a:endParaRPr sz="3200" dirty="0">
              <a:solidFill>
                <a:schemeClr val="bg1"/>
              </a:solidFill>
              <a:latin typeface="Plus Jakarta Sans ExtraBold" pitchFamily="2" charset="0"/>
              <a:ea typeface="Plus Jakarta Sans SemiBold"/>
              <a:cs typeface="Plus Jakarta Sans ExtraBold" pitchFamily="2" charset="0"/>
              <a:sym typeface="Plus Jakarta Sans SemiBold"/>
            </a:endParaRPr>
          </a:p>
        </p:txBody>
      </p:sp>
      <p:sp>
        <p:nvSpPr>
          <p:cNvPr id="4" name="TextBox 3">
            <a:extLst>
              <a:ext uri="{FF2B5EF4-FFF2-40B4-BE49-F238E27FC236}">
                <a16:creationId xmlns:a16="http://schemas.microsoft.com/office/drawing/2014/main" id="{40466656-853D-9D9A-A3D0-C3351DE898BB}"/>
              </a:ext>
            </a:extLst>
          </p:cNvPr>
          <p:cNvSpPr txBox="1"/>
          <p:nvPr/>
        </p:nvSpPr>
        <p:spPr>
          <a:xfrm>
            <a:off x="3701597" y="1910030"/>
            <a:ext cx="1909833" cy="1323439"/>
          </a:xfrm>
          <a:prstGeom prst="rect">
            <a:avLst/>
          </a:prstGeom>
          <a:noFill/>
        </p:spPr>
        <p:txBody>
          <a:bodyPr wrap="square">
            <a:spAutoFit/>
          </a:bodyPr>
          <a:lstStyle/>
          <a:p>
            <a:pPr marL="285750" indent="-285750">
              <a:buFont typeface="Wingdings" panose="05000000000000000000" pitchFamily="2" charset="2"/>
              <a:buChar char="Ø"/>
            </a:pPr>
            <a:r>
              <a:rPr lang="en-US" sz="8000" b="1" dirty="0">
                <a:solidFill>
                  <a:schemeClr val="bg1"/>
                </a:solidFill>
                <a:latin typeface="Plus Jakarta Sans SemiBold" pitchFamily="2" charset="0"/>
                <a:cs typeface="Plus Jakarta Sans SemiBold" pitchFamily="2" charset="0"/>
              </a:rPr>
              <a:t>B</a:t>
            </a:r>
          </a:p>
        </p:txBody>
      </p:sp>
    </p:spTree>
    <p:extLst>
      <p:ext uri="{BB962C8B-B14F-4D97-AF65-F5344CB8AC3E}">
        <p14:creationId xmlns:p14="http://schemas.microsoft.com/office/powerpoint/2010/main" val="17495017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7">
          <a:extLst>
            <a:ext uri="{FF2B5EF4-FFF2-40B4-BE49-F238E27FC236}">
              <a16:creationId xmlns:a16="http://schemas.microsoft.com/office/drawing/2014/main" id="{925E1797-9C9E-8780-E5F6-86C9BA547E65}"/>
            </a:ext>
          </a:extLst>
        </p:cNvPr>
        <p:cNvGrpSpPr/>
        <p:nvPr/>
      </p:nvGrpSpPr>
      <p:grpSpPr>
        <a:xfrm>
          <a:off x="0" y="0"/>
          <a:ext cx="0" cy="0"/>
          <a:chOff x="0" y="0"/>
          <a:chExt cx="0" cy="0"/>
        </a:xfrm>
      </p:grpSpPr>
      <p:sp>
        <p:nvSpPr>
          <p:cNvPr id="78" name="Google Shape;78;p13">
            <a:extLst>
              <a:ext uri="{FF2B5EF4-FFF2-40B4-BE49-F238E27FC236}">
                <a16:creationId xmlns:a16="http://schemas.microsoft.com/office/drawing/2014/main" id="{3BDFFB53-A8F3-EB88-0538-318A4B674C6C}"/>
              </a:ext>
            </a:extLst>
          </p:cNvPr>
          <p:cNvSpPr txBox="1">
            <a:spLocks noGrp="1"/>
          </p:cNvSpPr>
          <p:nvPr>
            <p:ph type="sldNum" idx="12"/>
          </p:nvPr>
        </p:nvSpPr>
        <p:spPr>
          <a:xfrm>
            <a:off x="8713125" y="4792600"/>
            <a:ext cx="201600" cy="186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27</a:t>
            </a:fld>
            <a:endParaRPr/>
          </a:p>
        </p:txBody>
      </p:sp>
      <p:sp>
        <p:nvSpPr>
          <p:cNvPr id="88" name="Google Shape;88;p13">
            <a:extLst>
              <a:ext uri="{FF2B5EF4-FFF2-40B4-BE49-F238E27FC236}">
                <a16:creationId xmlns:a16="http://schemas.microsoft.com/office/drawing/2014/main" id="{3047CF0E-03C7-0321-7609-9943FB3B8DDC}"/>
              </a:ext>
            </a:extLst>
          </p:cNvPr>
          <p:cNvSpPr txBox="1"/>
          <p:nvPr/>
        </p:nvSpPr>
        <p:spPr>
          <a:xfrm>
            <a:off x="599904" y="164600"/>
            <a:ext cx="8113221" cy="517044"/>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3200" dirty="0">
                <a:solidFill>
                  <a:schemeClr val="bg1"/>
                </a:solidFill>
                <a:latin typeface="Plus Jakarta Sans ExtraBold" pitchFamily="2" charset="0"/>
                <a:ea typeface="Plus Jakarta Sans SemiBold"/>
                <a:cs typeface="Plus Jakarta Sans ExtraBold" pitchFamily="2" charset="0"/>
                <a:sym typeface="Plus Jakarta Sans SemiBold"/>
              </a:rPr>
              <a:t>PPE Donning &amp; Doffing</a:t>
            </a:r>
            <a:endParaRPr sz="3200" dirty="0">
              <a:solidFill>
                <a:schemeClr val="bg1"/>
              </a:solidFill>
              <a:latin typeface="Plus Jakarta Sans ExtraBold" pitchFamily="2" charset="0"/>
              <a:ea typeface="Plus Jakarta Sans SemiBold"/>
              <a:cs typeface="Plus Jakarta Sans ExtraBold" pitchFamily="2" charset="0"/>
              <a:sym typeface="Plus Jakarta Sans SemiBold"/>
            </a:endParaRPr>
          </a:p>
        </p:txBody>
      </p:sp>
      <p:sp>
        <p:nvSpPr>
          <p:cNvPr id="4" name="TextBox 3">
            <a:extLst>
              <a:ext uri="{FF2B5EF4-FFF2-40B4-BE49-F238E27FC236}">
                <a16:creationId xmlns:a16="http://schemas.microsoft.com/office/drawing/2014/main" id="{A5B21394-7A6F-5AF8-B224-18CA052F8D6B}"/>
              </a:ext>
            </a:extLst>
          </p:cNvPr>
          <p:cNvSpPr txBox="1"/>
          <p:nvPr/>
        </p:nvSpPr>
        <p:spPr>
          <a:xfrm>
            <a:off x="5336771" y="1265399"/>
            <a:ext cx="3318165" cy="523220"/>
          </a:xfrm>
          <a:prstGeom prst="rect">
            <a:avLst/>
          </a:prstGeom>
          <a:noFill/>
        </p:spPr>
        <p:txBody>
          <a:bodyPr wrap="square">
            <a:spAutoFit/>
          </a:bodyPr>
          <a:lstStyle/>
          <a:p>
            <a:r>
              <a:rPr lang="en-US" b="1" dirty="0">
                <a:solidFill>
                  <a:schemeClr val="bg1"/>
                </a:solidFill>
                <a:latin typeface="Plus Jakarta Sans SemiBold" pitchFamily="2" charset="0"/>
                <a:cs typeface="Plus Jakarta Sans SemiBold" pitchFamily="2" charset="0"/>
              </a:rPr>
              <a:t>Perform hand hygiene before donning gloves</a:t>
            </a:r>
          </a:p>
        </p:txBody>
      </p:sp>
      <p:pic>
        <p:nvPicPr>
          <p:cNvPr id="2" name="Picture 1">
            <a:extLst>
              <a:ext uri="{FF2B5EF4-FFF2-40B4-BE49-F238E27FC236}">
                <a16:creationId xmlns:a16="http://schemas.microsoft.com/office/drawing/2014/main" id="{440ACC63-DC14-41B3-298F-0F3989DC2FA3}"/>
              </a:ext>
            </a:extLst>
          </p:cNvPr>
          <p:cNvPicPr>
            <a:picLocks noChangeAspect="1"/>
          </p:cNvPicPr>
          <p:nvPr/>
        </p:nvPicPr>
        <p:blipFill>
          <a:blip r:embed="rId3"/>
          <a:stretch>
            <a:fillRect/>
          </a:stretch>
        </p:blipFill>
        <p:spPr>
          <a:xfrm>
            <a:off x="599904" y="809102"/>
            <a:ext cx="4541978" cy="2023342"/>
          </a:xfrm>
          <a:prstGeom prst="rect">
            <a:avLst/>
          </a:prstGeom>
        </p:spPr>
      </p:pic>
      <p:pic>
        <p:nvPicPr>
          <p:cNvPr id="3" name="Picture 2">
            <a:extLst>
              <a:ext uri="{FF2B5EF4-FFF2-40B4-BE49-F238E27FC236}">
                <a16:creationId xmlns:a16="http://schemas.microsoft.com/office/drawing/2014/main" id="{491B4065-97A7-9568-9ECA-0F586171000E}"/>
              </a:ext>
            </a:extLst>
          </p:cNvPr>
          <p:cNvPicPr>
            <a:picLocks noChangeAspect="1"/>
          </p:cNvPicPr>
          <p:nvPr/>
        </p:nvPicPr>
        <p:blipFill>
          <a:blip r:embed="rId4"/>
          <a:stretch>
            <a:fillRect/>
          </a:stretch>
        </p:blipFill>
        <p:spPr>
          <a:xfrm>
            <a:off x="599904" y="2895595"/>
            <a:ext cx="4541979" cy="2083305"/>
          </a:xfrm>
          <a:prstGeom prst="rect">
            <a:avLst/>
          </a:prstGeom>
        </p:spPr>
      </p:pic>
      <p:sp>
        <p:nvSpPr>
          <p:cNvPr id="6" name="TextBox 5">
            <a:extLst>
              <a:ext uri="{FF2B5EF4-FFF2-40B4-BE49-F238E27FC236}">
                <a16:creationId xmlns:a16="http://schemas.microsoft.com/office/drawing/2014/main" id="{16D98E2E-DAE4-ACFC-ADD3-CE3A54C0123E}"/>
              </a:ext>
            </a:extLst>
          </p:cNvPr>
          <p:cNvSpPr txBox="1"/>
          <p:nvPr/>
        </p:nvSpPr>
        <p:spPr>
          <a:xfrm>
            <a:off x="5336770" y="3068334"/>
            <a:ext cx="3318165" cy="1384995"/>
          </a:xfrm>
          <a:prstGeom prst="rect">
            <a:avLst/>
          </a:prstGeom>
          <a:noFill/>
        </p:spPr>
        <p:txBody>
          <a:bodyPr wrap="square">
            <a:spAutoFit/>
          </a:bodyPr>
          <a:lstStyle/>
          <a:p>
            <a:r>
              <a:rPr lang="en-US" b="1" dirty="0">
                <a:solidFill>
                  <a:schemeClr val="bg1"/>
                </a:solidFill>
                <a:latin typeface="Plus Jakarta Sans SemiBold" pitchFamily="2" charset="0"/>
                <a:cs typeface="Plus Jakarta Sans SemiBold" pitchFamily="2" charset="0"/>
              </a:rPr>
              <a:t>Perform hand hygiene upon completion of removal of gloves, gown, mask, and eye shield</a:t>
            </a:r>
          </a:p>
          <a:p>
            <a:endParaRPr lang="en-US" b="1" dirty="0">
              <a:solidFill>
                <a:schemeClr val="bg1"/>
              </a:solidFill>
              <a:latin typeface="Plus Jakarta Sans SemiBold" pitchFamily="2" charset="0"/>
              <a:cs typeface="Plus Jakarta Sans SemiBold" pitchFamily="2" charset="0"/>
            </a:endParaRPr>
          </a:p>
          <a:p>
            <a:r>
              <a:rPr lang="en-US" b="1" i="1" dirty="0">
                <a:solidFill>
                  <a:schemeClr val="bg1"/>
                </a:solidFill>
                <a:latin typeface="Plus Jakarta Sans SemiBold" pitchFamily="2" charset="0"/>
                <a:cs typeface="Plus Jakarta Sans SemiBold" pitchFamily="2" charset="0"/>
              </a:rPr>
              <a:t>Remember gloves do not replace hand hygiene!</a:t>
            </a:r>
          </a:p>
        </p:txBody>
      </p:sp>
    </p:spTree>
    <p:extLst>
      <p:ext uri="{BB962C8B-B14F-4D97-AF65-F5344CB8AC3E}">
        <p14:creationId xmlns:p14="http://schemas.microsoft.com/office/powerpoint/2010/main" val="36856464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7">
          <a:extLst>
            <a:ext uri="{FF2B5EF4-FFF2-40B4-BE49-F238E27FC236}">
              <a16:creationId xmlns:a16="http://schemas.microsoft.com/office/drawing/2014/main" id="{5E77F9C6-1752-B1F0-87BE-731F16B33A11}"/>
            </a:ext>
          </a:extLst>
        </p:cNvPr>
        <p:cNvGrpSpPr/>
        <p:nvPr/>
      </p:nvGrpSpPr>
      <p:grpSpPr>
        <a:xfrm>
          <a:off x="0" y="0"/>
          <a:ext cx="0" cy="0"/>
          <a:chOff x="0" y="0"/>
          <a:chExt cx="0" cy="0"/>
        </a:xfrm>
      </p:grpSpPr>
      <p:sp>
        <p:nvSpPr>
          <p:cNvPr id="78" name="Google Shape;78;p13">
            <a:extLst>
              <a:ext uri="{FF2B5EF4-FFF2-40B4-BE49-F238E27FC236}">
                <a16:creationId xmlns:a16="http://schemas.microsoft.com/office/drawing/2014/main" id="{C67491A6-AE6B-78D9-90AA-7B1A1733DE35}"/>
              </a:ext>
            </a:extLst>
          </p:cNvPr>
          <p:cNvSpPr txBox="1">
            <a:spLocks noGrp="1"/>
          </p:cNvSpPr>
          <p:nvPr>
            <p:ph type="sldNum" idx="12"/>
          </p:nvPr>
        </p:nvSpPr>
        <p:spPr>
          <a:xfrm>
            <a:off x="8713125" y="4792600"/>
            <a:ext cx="201600" cy="186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28</a:t>
            </a:fld>
            <a:endParaRPr/>
          </a:p>
        </p:txBody>
      </p:sp>
      <p:sp>
        <p:nvSpPr>
          <p:cNvPr id="88" name="Google Shape;88;p13">
            <a:extLst>
              <a:ext uri="{FF2B5EF4-FFF2-40B4-BE49-F238E27FC236}">
                <a16:creationId xmlns:a16="http://schemas.microsoft.com/office/drawing/2014/main" id="{146F747B-799E-EA98-5DA3-2A684A3E2D0B}"/>
              </a:ext>
            </a:extLst>
          </p:cNvPr>
          <p:cNvSpPr txBox="1"/>
          <p:nvPr/>
        </p:nvSpPr>
        <p:spPr>
          <a:xfrm>
            <a:off x="561108" y="325886"/>
            <a:ext cx="8113221" cy="517044"/>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2800" dirty="0">
                <a:solidFill>
                  <a:schemeClr val="bg1"/>
                </a:solidFill>
                <a:latin typeface="Plus Jakarta Sans ExtraBold" pitchFamily="2" charset="0"/>
                <a:ea typeface="Plus Jakarta Sans SemiBold"/>
                <a:cs typeface="Plus Jakarta Sans ExtraBold" pitchFamily="2" charset="0"/>
                <a:sym typeface="Plus Jakarta Sans SemiBold"/>
              </a:rPr>
              <a:t>Transmission-Based Isolation Precautions</a:t>
            </a:r>
            <a:endParaRPr sz="2800" dirty="0">
              <a:solidFill>
                <a:schemeClr val="bg1"/>
              </a:solidFill>
              <a:latin typeface="Plus Jakarta Sans ExtraBold" pitchFamily="2" charset="0"/>
              <a:ea typeface="Plus Jakarta Sans SemiBold"/>
              <a:cs typeface="Plus Jakarta Sans ExtraBold" pitchFamily="2" charset="0"/>
              <a:sym typeface="Plus Jakarta Sans SemiBold"/>
            </a:endParaRPr>
          </a:p>
        </p:txBody>
      </p:sp>
      <p:sp>
        <p:nvSpPr>
          <p:cNvPr id="4" name="TextBox 3">
            <a:extLst>
              <a:ext uri="{FF2B5EF4-FFF2-40B4-BE49-F238E27FC236}">
                <a16:creationId xmlns:a16="http://schemas.microsoft.com/office/drawing/2014/main" id="{4FE329F4-BA7F-FB64-949E-4C0499B740E0}"/>
              </a:ext>
            </a:extLst>
          </p:cNvPr>
          <p:cNvSpPr txBox="1"/>
          <p:nvPr/>
        </p:nvSpPr>
        <p:spPr>
          <a:xfrm>
            <a:off x="706581" y="886567"/>
            <a:ext cx="7948354" cy="738664"/>
          </a:xfrm>
          <a:prstGeom prst="rect">
            <a:avLst/>
          </a:prstGeom>
          <a:noFill/>
        </p:spPr>
        <p:txBody>
          <a:bodyPr wrap="square">
            <a:spAutoFit/>
          </a:bodyPr>
          <a:lstStyle/>
          <a:p>
            <a:pPr marL="285750" indent="-285750">
              <a:buFont typeface="Wingdings" panose="05000000000000000000" pitchFamily="2" charset="2"/>
              <a:buChar char="Ø"/>
            </a:pPr>
            <a:r>
              <a:rPr lang="en-US" b="1" dirty="0">
                <a:solidFill>
                  <a:schemeClr val="bg1"/>
                </a:solidFill>
                <a:latin typeface="Plus Jakarta Sans SemiBold" pitchFamily="2" charset="0"/>
                <a:cs typeface="Plus Jakarta Sans SemiBold" pitchFamily="2" charset="0"/>
              </a:rPr>
              <a:t>Precautions start before you enter a patient’s room – Anticipate the supplies you will need</a:t>
            </a:r>
          </a:p>
          <a:p>
            <a:pPr marL="285750" indent="-285750">
              <a:buFont typeface="Wingdings" panose="05000000000000000000" pitchFamily="2" charset="2"/>
              <a:buChar char="Ø"/>
            </a:pPr>
            <a:r>
              <a:rPr lang="en-US" b="1" dirty="0">
                <a:solidFill>
                  <a:schemeClr val="bg1"/>
                </a:solidFill>
                <a:latin typeface="Plus Jakarta Sans SemiBold" pitchFamily="2" charset="0"/>
                <a:cs typeface="Plus Jakarta Sans SemiBold" pitchFamily="2" charset="0"/>
              </a:rPr>
              <a:t>Leave all signage up, EVS will remove after the room has been terminally cleaned</a:t>
            </a:r>
          </a:p>
        </p:txBody>
      </p:sp>
      <p:sp>
        <p:nvSpPr>
          <p:cNvPr id="6" name="TextBox 5">
            <a:extLst>
              <a:ext uri="{FF2B5EF4-FFF2-40B4-BE49-F238E27FC236}">
                <a16:creationId xmlns:a16="http://schemas.microsoft.com/office/drawing/2014/main" id="{0B8F269B-8CB2-A888-1096-C838D34B1A8A}"/>
              </a:ext>
            </a:extLst>
          </p:cNvPr>
          <p:cNvSpPr txBox="1"/>
          <p:nvPr/>
        </p:nvSpPr>
        <p:spPr>
          <a:xfrm>
            <a:off x="706581" y="1712505"/>
            <a:ext cx="7822277" cy="815608"/>
          </a:xfrm>
          <a:prstGeom prst="rect">
            <a:avLst/>
          </a:prstGeom>
          <a:noFill/>
        </p:spPr>
        <p:txBody>
          <a:bodyPr wrap="square">
            <a:spAutoFit/>
          </a:bodyPr>
          <a:lstStyle/>
          <a:p>
            <a:pPr>
              <a:spcAft>
                <a:spcPts val="600"/>
              </a:spcAft>
            </a:pPr>
            <a:r>
              <a:rPr lang="en-US" b="1" dirty="0">
                <a:solidFill>
                  <a:schemeClr val="bg1"/>
                </a:solidFill>
                <a:latin typeface="Plus Jakarta Sans ExtraBold" pitchFamily="2" charset="0"/>
                <a:cs typeface="Plus Jakarta Sans ExtraBold" pitchFamily="2" charset="0"/>
              </a:rPr>
              <a:t>Communicate</a:t>
            </a:r>
            <a:r>
              <a:rPr lang="en-US" b="1" dirty="0">
                <a:solidFill>
                  <a:schemeClr val="bg1"/>
                </a:solidFill>
                <a:latin typeface="Plus Jakarta Sans SemiBold" pitchFamily="2" charset="0"/>
                <a:cs typeface="Plus Jakarta Sans SemiBold" pitchFamily="2" charset="0"/>
              </a:rPr>
              <a:t>: </a:t>
            </a:r>
          </a:p>
          <a:p>
            <a:pPr>
              <a:spcAft>
                <a:spcPts val="1200"/>
              </a:spcAft>
            </a:pPr>
            <a:r>
              <a:rPr lang="en-US" b="1" i="1" dirty="0">
                <a:solidFill>
                  <a:srgbClr val="FF0000"/>
                </a:solidFill>
                <a:latin typeface="Plus Jakarta Sans SemiBold" pitchFamily="2" charset="0"/>
                <a:cs typeface="Plus Jakarta Sans SemiBold" pitchFamily="2" charset="0"/>
              </a:rPr>
              <a:t>Notify receiving department/hospital before transferring the patient of ALL ISOLATION required. Use required form for all transfers out of facility. </a:t>
            </a:r>
          </a:p>
        </p:txBody>
      </p:sp>
      <p:sp>
        <p:nvSpPr>
          <p:cNvPr id="5" name="TextBox 4">
            <a:extLst>
              <a:ext uri="{FF2B5EF4-FFF2-40B4-BE49-F238E27FC236}">
                <a16:creationId xmlns:a16="http://schemas.microsoft.com/office/drawing/2014/main" id="{2F76C678-C43E-F193-A345-1AA6487741F8}"/>
              </a:ext>
            </a:extLst>
          </p:cNvPr>
          <p:cNvSpPr txBox="1"/>
          <p:nvPr/>
        </p:nvSpPr>
        <p:spPr>
          <a:xfrm>
            <a:off x="706581" y="2615387"/>
            <a:ext cx="7822277" cy="2000548"/>
          </a:xfrm>
          <a:prstGeom prst="rect">
            <a:avLst/>
          </a:prstGeom>
          <a:noFill/>
        </p:spPr>
        <p:txBody>
          <a:bodyPr wrap="square">
            <a:spAutoFit/>
          </a:bodyPr>
          <a:lstStyle/>
          <a:p>
            <a:pPr marL="285750" indent="-285750">
              <a:spcAft>
                <a:spcPts val="1200"/>
              </a:spcAft>
              <a:buFont typeface="Wingdings" panose="05000000000000000000" pitchFamily="2" charset="2"/>
              <a:buChar char="Ø"/>
            </a:pPr>
            <a:r>
              <a:rPr lang="en-US" b="1" dirty="0">
                <a:solidFill>
                  <a:schemeClr val="bg1"/>
                </a:solidFill>
                <a:latin typeface="Plus Jakarta Sans ExtraBold" pitchFamily="2" charset="0"/>
                <a:cs typeface="Plus Jakarta Sans ExtraBold" pitchFamily="2" charset="0"/>
              </a:rPr>
              <a:t>Contact Precautions</a:t>
            </a:r>
          </a:p>
          <a:p>
            <a:pPr marL="285750" indent="-285750">
              <a:spcAft>
                <a:spcPts val="1200"/>
              </a:spcAft>
              <a:buFont typeface="Wingdings" panose="05000000000000000000" pitchFamily="2" charset="2"/>
              <a:buChar char="Ø"/>
            </a:pPr>
            <a:r>
              <a:rPr lang="en-US" b="1" dirty="0">
                <a:solidFill>
                  <a:schemeClr val="bg1"/>
                </a:solidFill>
                <a:latin typeface="Plus Jakarta Sans ExtraBold" pitchFamily="2" charset="0"/>
                <a:cs typeface="Plus Jakarta Sans ExtraBold" pitchFamily="2" charset="0"/>
              </a:rPr>
              <a:t>Contact Precautions w/ enteric precautions- </a:t>
            </a:r>
            <a:r>
              <a:rPr lang="en-US" b="1" dirty="0">
                <a:solidFill>
                  <a:schemeClr val="bg1"/>
                </a:solidFill>
                <a:latin typeface="Plus Jakarta Sans SemiBold" pitchFamily="2" charset="0"/>
                <a:cs typeface="Plus Jakarta Sans SemiBold" pitchFamily="2" charset="0"/>
              </a:rPr>
              <a:t>C. diff only- alcohol gel removed from room; appropriate disinfectant and floor cleaning – </a:t>
            </a:r>
            <a:r>
              <a:rPr lang="en-US" b="1" u="sng" dirty="0">
                <a:solidFill>
                  <a:schemeClr val="bg1"/>
                </a:solidFill>
                <a:latin typeface="Plus Jakarta Sans SemiBold" pitchFamily="2" charset="0"/>
                <a:cs typeface="Plus Jakarta Sans SemiBold" pitchFamily="2" charset="0"/>
              </a:rPr>
              <a:t>Droplet Precautions</a:t>
            </a:r>
          </a:p>
          <a:p>
            <a:pPr marL="285750" indent="-285750">
              <a:spcAft>
                <a:spcPts val="1200"/>
              </a:spcAft>
              <a:buFont typeface="Wingdings" panose="05000000000000000000" pitchFamily="2" charset="2"/>
              <a:buChar char="Ø"/>
            </a:pPr>
            <a:r>
              <a:rPr lang="en-US" b="1" dirty="0">
                <a:solidFill>
                  <a:schemeClr val="bg1"/>
                </a:solidFill>
                <a:latin typeface="Plus Jakarta Sans ExtraBold" pitchFamily="2" charset="0"/>
                <a:cs typeface="Plus Jakarta Sans ExtraBold" pitchFamily="2" charset="0"/>
              </a:rPr>
              <a:t>Enhanced Droplet/Contact </a:t>
            </a:r>
            <a:r>
              <a:rPr lang="en-US" b="1" dirty="0">
                <a:solidFill>
                  <a:schemeClr val="bg1"/>
                </a:solidFill>
                <a:latin typeface="Plus Jakarta Sans SemiBold" pitchFamily="2" charset="0"/>
                <a:cs typeface="Plus Jakarta Sans SemiBold" pitchFamily="2" charset="0"/>
              </a:rPr>
              <a:t>(COVID) --- </a:t>
            </a:r>
            <a:r>
              <a:rPr lang="en-US" b="1" dirty="0">
                <a:solidFill>
                  <a:srgbClr val="C00000"/>
                </a:solidFill>
                <a:latin typeface="Plus Jakarta Sans ExtraBold" pitchFamily="2" charset="0"/>
                <a:cs typeface="Plus Jakarta Sans ExtraBold" pitchFamily="2" charset="0"/>
              </a:rPr>
              <a:t>N95</a:t>
            </a:r>
          </a:p>
          <a:p>
            <a:pPr marL="285750" indent="-285750">
              <a:spcAft>
                <a:spcPts val="1200"/>
              </a:spcAft>
              <a:buFont typeface="Wingdings" panose="05000000000000000000" pitchFamily="2" charset="2"/>
              <a:buChar char="Ø"/>
            </a:pPr>
            <a:r>
              <a:rPr lang="en-US" b="1" dirty="0">
                <a:solidFill>
                  <a:schemeClr val="bg1"/>
                </a:solidFill>
                <a:latin typeface="Plus Jakarta Sans ExtraBold" pitchFamily="2" charset="0"/>
                <a:cs typeface="Plus Jakarta Sans ExtraBold" pitchFamily="2" charset="0"/>
              </a:rPr>
              <a:t>Droplet</a:t>
            </a:r>
            <a:r>
              <a:rPr lang="en-US" b="1" dirty="0">
                <a:solidFill>
                  <a:schemeClr val="bg1"/>
                </a:solidFill>
                <a:latin typeface="Plus Jakarta Sans SemiBold" pitchFamily="2" charset="0"/>
                <a:cs typeface="Plus Jakarta Sans SemiBold" pitchFamily="2" charset="0"/>
              </a:rPr>
              <a:t>    surgical mask</a:t>
            </a:r>
          </a:p>
          <a:p>
            <a:pPr marL="285750" indent="-285750">
              <a:spcAft>
                <a:spcPts val="1200"/>
              </a:spcAft>
              <a:buFont typeface="Wingdings" panose="05000000000000000000" pitchFamily="2" charset="2"/>
              <a:buChar char="Ø"/>
            </a:pPr>
            <a:r>
              <a:rPr lang="en-US" b="1" dirty="0">
                <a:solidFill>
                  <a:schemeClr val="bg1"/>
                </a:solidFill>
                <a:latin typeface="Plus Jakarta Sans ExtraBold" pitchFamily="2" charset="0"/>
                <a:cs typeface="Plus Jakarta Sans ExtraBold" pitchFamily="2" charset="0"/>
              </a:rPr>
              <a:t>Airborne Precautions    </a:t>
            </a:r>
            <a:r>
              <a:rPr lang="en-US" b="1" dirty="0">
                <a:solidFill>
                  <a:srgbClr val="C00000"/>
                </a:solidFill>
                <a:latin typeface="Plus Jakarta Sans ExtraBold" pitchFamily="2" charset="0"/>
                <a:cs typeface="Plus Jakarta Sans ExtraBold" pitchFamily="2" charset="0"/>
              </a:rPr>
              <a:t>N95</a:t>
            </a:r>
          </a:p>
        </p:txBody>
      </p:sp>
    </p:spTree>
    <p:extLst>
      <p:ext uri="{BB962C8B-B14F-4D97-AF65-F5344CB8AC3E}">
        <p14:creationId xmlns:p14="http://schemas.microsoft.com/office/powerpoint/2010/main" val="25585010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7">
          <a:extLst>
            <a:ext uri="{FF2B5EF4-FFF2-40B4-BE49-F238E27FC236}">
              <a16:creationId xmlns:a16="http://schemas.microsoft.com/office/drawing/2014/main" id="{22021B50-CA27-1A78-9E6F-9832C8BA5DE7}"/>
            </a:ext>
          </a:extLst>
        </p:cNvPr>
        <p:cNvGrpSpPr/>
        <p:nvPr/>
      </p:nvGrpSpPr>
      <p:grpSpPr>
        <a:xfrm>
          <a:off x="0" y="0"/>
          <a:ext cx="0" cy="0"/>
          <a:chOff x="0" y="0"/>
          <a:chExt cx="0" cy="0"/>
        </a:xfrm>
      </p:grpSpPr>
      <p:sp>
        <p:nvSpPr>
          <p:cNvPr id="78" name="Google Shape;78;p13">
            <a:extLst>
              <a:ext uri="{FF2B5EF4-FFF2-40B4-BE49-F238E27FC236}">
                <a16:creationId xmlns:a16="http://schemas.microsoft.com/office/drawing/2014/main" id="{CAB00EA9-A8D5-EC4E-4CCD-8826D4880A0C}"/>
              </a:ext>
            </a:extLst>
          </p:cNvPr>
          <p:cNvSpPr txBox="1">
            <a:spLocks noGrp="1"/>
          </p:cNvSpPr>
          <p:nvPr>
            <p:ph type="sldNum" idx="12"/>
          </p:nvPr>
        </p:nvSpPr>
        <p:spPr>
          <a:xfrm>
            <a:off x="8713125" y="4792600"/>
            <a:ext cx="201600" cy="186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29</a:t>
            </a:fld>
            <a:endParaRPr/>
          </a:p>
        </p:txBody>
      </p:sp>
      <p:sp>
        <p:nvSpPr>
          <p:cNvPr id="88" name="Google Shape;88;p13">
            <a:extLst>
              <a:ext uri="{FF2B5EF4-FFF2-40B4-BE49-F238E27FC236}">
                <a16:creationId xmlns:a16="http://schemas.microsoft.com/office/drawing/2014/main" id="{54A25AFC-0E98-0889-D9E1-E177B8952040}"/>
              </a:ext>
            </a:extLst>
          </p:cNvPr>
          <p:cNvSpPr txBox="1"/>
          <p:nvPr/>
        </p:nvSpPr>
        <p:spPr>
          <a:xfrm>
            <a:off x="515389" y="369581"/>
            <a:ext cx="8113221" cy="517044"/>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2800" dirty="0">
                <a:solidFill>
                  <a:schemeClr val="bg1"/>
                </a:solidFill>
                <a:latin typeface="Plus Jakarta Sans ExtraBold" pitchFamily="2" charset="0"/>
                <a:ea typeface="Plus Jakarta Sans SemiBold"/>
                <a:cs typeface="Plus Jakarta Sans ExtraBold" pitchFamily="2" charset="0"/>
                <a:sym typeface="Plus Jakarta Sans SemiBold"/>
              </a:rPr>
              <a:t>Enteric Contact Isolation (Special)</a:t>
            </a:r>
            <a:endParaRPr sz="2800" dirty="0">
              <a:solidFill>
                <a:schemeClr val="bg1"/>
              </a:solidFill>
              <a:latin typeface="Plus Jakarta Sans ExtraBold" pitchFamily="2" charset="0"/>
              <a:ea typeface="Plus Jakarta Sans SemiBold"/>
              <a:cs typeface="Plus Jakarta Sans ExtraBold" pitchFamily="2" charset="0"/>
              <a:sym typeface="Plus Jakarta Sans SemiBold"/>
            </a:endParaRPr>
          </a:p>
        </p:txBody>
      </p:sp>
      <p:sp>
        <p:nvSpPr>
          <p:cNvPr id="4" name="TextBox 3">
            <a:extLst>
              <a:ext uri="{FF2B5EF4-FFF2-40B4-BE49-F238E27FC236}">
                <a16:creationId xmlns:a16="http://schemas.microsoft.com/office/drawing/2014/main" id="{79FCF3AF-C2CE-E0DD-0FB4-DE27744B9839}"/>
              </a:ext>
            </a:extLst>
          </p:cNvPr>
          <p:cNvSpPr txBox="1"/>
          <p:nvPr/>
        </p:nvSpPr>
        <p:spPr>
          <a:xfrm>
            <a:off x="706581" y="1030699"/>
            <a:ext cx="5951914" cy="923330"/>
          </a:xfrm>
          <a:prstGeom prst="rect">
            <a:avLst/>
          </a:prstGeom>
          <a:noFill/>
        </p:spPr>
        <p:txBody>
          <a:bodyPr wrap="square">
            <a:spAutoFit/>
          </a:bodyPr>
          <a:lstStyle/>
          <a:p>
            <a:r>
              <a:rPr lang="en-US" sz="1800" b="1" dirty="0">
                <a:solidFill>
                  <a:schemeClr val="bg1"/>
                </a:solidFill>
                <a:latin typeface="Plus Jakarta Sans SemiBold" pitchFamily="2" charset="0"/>
                <a:cs typeface="Plus Jakarta Sans SemiBold" pitchFamily="2" charset="0"/>
              </a:rPr>
              <a:t>When entering a room with enteric contact precautions, </a:t>
            </a:r>
            <a:r>
              <a:rPr lang="en-US" sz="1800" b="1" u="sng" dirty="0">
                <a:solidFill>
                  <a:schemeClr val="bg1"/>
                </a:solidFill>
                <a:latin typeface="Plus Jakarta Sans ExtraBold" pitchFamily="2" charset="0"/>
                <a:cs typeface="Plus Jakarta Sans ExtraBold" pitchFamily="2" charset="0"/>
              </a:rPr>
              <a:t>washing with soap and water required.</a:t>
            </a:r>
            <a:endParaRPr lang="en-US" sz="1800" b="1" dirty="0">
              <a:solidFill>
                <a:schemeClr val="bg1"/>
              </a:solidFill>
              <a:latin typeface="Plus Jakarta Sans ExtraBold" pitchFamily="2" charset="0"/>
              <a:cs typeface="Plus Jakarta Sans ExtraBold" pitchFamily="2" charset="0"/>
            </a:endParaRPr>
          </a:p>
        </p:txBody>
      </p:sp>
      <p:sp>
        <p:nvSpPr>
          <p:cNvPr id="5" name="TextBox 4">
            <a:extLst>
              <a:ext uri="{FF2B5EF4-FFF2-40B4-BE49-F238E27FC236}">
                <a16:creationId xmlns:a16="http://schemas.microsoft.com/office/drawing/2014/main" id="{B120B5DF-D19A-48F6-9853-3B02DAB7BBE7}"/>
              </a:ext>
            </a:extLst>
          </p:cNvPr>
          <p:cNvSpPr txBox="1"/>
          <p:nvPr/>
        </p:nvSpPr>
        <p:spPr>
          <a:xfrm>
            <a:off x="706581" y="2098103"/>
            <a:ext cx="6118168" cy="2694497"/>
          </a:xfrm>
          <a:prstGeom prst="rect">
            <a:avLst/>
          </a:prstGeom>
          <a:noFill/>
        </p:spPr>
        <p:txBody>
          <a:bodyPr wrap="square">
            <a:noAutofit/>
          </a:bodyPr>
          <a:lstStyle/>
          <a:p>
            <a:pPr>
              <a:spcAft>
                <a:spcPts val="1200"/>
              </a:spcAft>
            </a:pPr>
            <a:r>
              <a:rPr lang="en-US" sz="1800" b="1" dirty="0" err="1">
                <a:solidFill>
                  <a:schemeClr val="bg1"/>
                </a:solidFill>
                <a:latin typeface="Plus Jakarta Sans ExtraBold" pitchFamily="2" charset="0"/>
                <a:cs typeface="Plus Jakarta Sans ExtraBold" pitchFamily="2" charset="0"/>
              </a:rPr>
              <a:t>Closteroides</a:t>
            </a:r>
            <a:r>
              <a:rPr lang="en-US" sz="1800" b="1" dirty="0">
                <a:solidFill>
                  <a:schemeClr val="bg1"/>
                </a:solidFill>
                <a:latin typeface="Plus Jakarta Sans ExtraBold" pitchFamily="2" charset="0"/>
                <a:cs typeface="Plus Jakarta Sans ExtraBold" pitchFamily="2" charset="0"/>
              </a:rPr>
              <a:t> </a:t>
            </a:r>
            <a:r>
              <a:rPr lang="en-US" sz="1800" b="1" dirty="0" err="1">
                <a:solidFill>
                  <a:schemeClr val="bg1"/>
                </a:solidFill>
                <a:latin typeface="Plus Jakarta Sans ExtraBold" pitchFamily="2" charset="0"/>
                <a:cs typeface="Plus Jakarta Sans ExtraBold" pitchFamily="2" charset="0"/>
              </a:rPr>
              <a:t>difficille</a:t>
            </a:r>
            <a:r>
              <a:rPr lang="en-US" sz="1800" b="1" dirty="0">
                <a:solidFill>
                  <a:schemeClr val="bg1"/>
                </a:solidFill>
                <a:latin typeface="Plus Jakarta Sans ExtraBold" pitchFamily="2" charset="0"/>
                <a:cs typeface="Plus Jakarta Sans ExtraBold" pitchFamily="2" charset="0"/>
              </a:rPr>
              <a:t> (C diff)</a:t>
            </a:r>
          </a:p>
          <a:p>
            <a:pPr marL="285750" indent="-285750">
              <a:spcAft>
                <a:spcPts val="1200"/>
              </a:spcAft>
              <a:buFont typeface="Arial" panose="020B0604020202020204" pitchFamily="34" charset="0"/>
              <a:buChar char="•"/>
            </a:pPr>
            <a:r>
              <a:rPr lang="en-US" sz="1800" b="1" dirty="0">
                <a:solidFill>
                  <a:schemeClr val="bg1"/>
                </a:solidFill>
                <a:latin typeface="Plus Jakarta Sans Medium" pitchFamily="2" charset="0"/>
                <a:cs typeface="Plus Jakarta Sans Medium" pitchFamily="2" charset="0"/>
              </a:rPr>
              <a:t>Must only use soap and water – Hand sanitizer gels are NOT effective for HH</a:t>
            </a:r>
          </a:p>
          <a:p>
            <a:pPr marL="285750" indent="-285750">
              <a:spcAft>
                <a:spcPts val="1200"/>
              </a:spcAft>
              <a:buFont typeface="Arial" panose="020B0604020202020204" pitchFamily="34" charset="0"/>
              <a:buChar char="•"/>
            </a:pPr>
            <a:r>
              <a:rPr lang="en-US" sz="1800" b="1" dirty="0">
                <a:solidFill>
                  <a:schemeClr val="bg1"/>
                </a:solidFill>
                <a:latin typeface="Plus Jakarta Sans Medium" pitchFamily="2" charset="0"/>
                <a:cs typeface="Plus Jakarta Sans Medium" pitchFamily="2" charset="0"/>
              </a:rPr>
              <a:t>Room cleaned with specialized cleaner – </a:t>
            </a:r>
            <a:r>
              <a:rPr lang="en-US" sz="1800" b="1" dirty="0" err="1">
                <a:solidFill>
                  <a:srgbClr val="C00000"/>
                </a:solidFill>
                <a:latin typeface="Plus Jakarta Sans ExtraBold" pitchFamily="2" charset="0"/>
                <a:cs typeface="Plus Jakarta Sans ExtraBold" pitchFamily="2" charset="0"/>
              </a:rPr>
              <a:t>Oxycide</a:t>
            </a:r>
            <a:r>
              <a:rPr lang="en-US" sz="1800" b="1" dirty="0">
                <a:solidFill>
                  <a:srgbClr val="C00000"/>
                </a:solidFill>
                <a:latin typeface="Plus Jakarta Sans Medium" pitchFamily="2" charset="0"/>
                <a:cs typeface="Plus Jakarta Sans Medium" pitchFamily="2" charset="0"/>
              </a:rPr>
              <a:t> </a:t>
            </a:r>
            <a:r>
              <a:rPr lang="en-US" sz="1800" b="1" dirty="0">
                <a:solidFill>
                  <a:schemeClr val="bg1"/>
                </a:solidFill>
                <a:latin typeface="Plus Jakarta Sans Medium" pitchFamily="2" charset="0"/>
                <a:cs typeface="Plus Jakarta Sans Medium" pitchFamily="2" charset="0"/>
              </a:rPr>
              <a:t>– NOT BLEACH</a:t>
            </a:r>
          </a:p>
          <a:p>
            <a:pPr marL="285750" indent="-285750">
              <a:spcAft>
                <a:spcPts val="1200"/>
              </a:spcAft>
              <a:buFont typeface="Arial" panose="020B0604020202020204" pitchFamily="34" charset="0"/>
              <a:buChar char="•"/>
            </a:pPr>
            <a:r>
              <a:rPr lang="en-US" sz="1800" b="1" dirty="0">
                <a:solidFill>
                  <a:schemeClr val="bg1"/>
                </a:solidFill>
                <a:latin typeface="Plus Jakarta Sans Medium" pitchFamily="2" charset="0"/>
                <a:cs typeface="Plus Jakarta Sans Medium" pitchFamily="2" charset="0"/>
              </a:rPr>
              <a:t>Bleach found not to be effective in most recent data and research</a:t>
            </a:r>
            <a:endParaRPr lang="en-US" sz="1800" b="1" dirty="0">
              <a:solidFill>
                <a:srgbClr val="C00000"/>
              </a:solidFill>
              <a:latin typeface="Plus Jakarta Sans ExtraBold" pitchFamily="2" charset="0"/>
              <a:cs typeface="Plus Jakarta Sans ExtraBold" pitchFamily="2" charset="0"/>
            </a:endParaRPr>
          </a:p>
        </p:txBody>
      </p:sp>
      <p:pic>
        <p:nvPicPr>
          <p:cNvPr id="2" name="Picture 2" descr="3 Step plan to get rid of C. difficile">
            <a:extLst>
              <a:ext uri="{FF2B5EF4-FFF2-40B4-BE49-F238E27FC236}">
                <a16:creationId xmlns:a16="http://schemas.microsoft.com/office/drawing/2014/main" id="{93C6C94F-7782-E442-8634-51ACF41963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9692" y="1030699"/>
            <a:ext cx="1609603" cy="164131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PPT - Fighting C. diff Through Education &amp; Advocacy PowerPoint Presentation - ID:2111625">
            <a:extLst>
              <a:ext uri="{FF2B5EF4-FFF2-40B4-BE49-F238E27FC236}">
                <a16:creationId xmlns:a16="http://schemas.microsoft.com/office/drawing/2014/main" id="{0465E443-1142-E4C1-2BAF-FD91408BA2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4231" y="2816092"/>
            <a:ext cx="1868894" cy="1827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150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
          <a:extLst>
            <a:ext uri="{FF2B5EF4-FFF2-40B4-BE49-F238E27FC236}">
              <a16:creationId xmlns:a16="http://schemas.microsoft.com/office/drawing/2014/main" id="{1BDC5C06-38E0-D929-3171-D7A6629F9DB6}"/>
            </a:ext>
          </a:extLst>
        </p:cNvPr>
        <p:cNvGrpSpPr/>
        <p:nvPr/>
      </p:nvGrpSpPr>
      <p:grpSpPr>
        <a:xfrm>
          <a:off x="0" y="0"/>
          <a:ext cx="0" cy="0"/>
          <a:chOff x="0" y="0"/>
          <a:chExt cx="0" cy="0"/>
        </a:xfrm>
      </p:grpSpPr>
      <p:sp>
        <p:nvSpPr>
          <p:cNvPr id="78" name="Google Shape;78;p13">
            <a:extLst>
              <a:ext uri="{FF2B5EF4-FFF2-40B4-BE49-F238E27FC236}">
                <a16:creationId xmlns:a16="http://schemas.microsoft.com/office/drawing/2014/main" id="{597DEB87-8E5A-0245-046E-65698C3FBA7C}"/>
              </a:ext>
            </a:extLst>
          </p:cNvPr>
          <p:cNvSpPr txBox="1">
            <a:spLocks noGrp="1"/>
          </p:cNvSpPr>
          <p:nvPr>
            <p:ph type="sldNum" idx="12"/>
          </p:nvPr>
        </p:nvSpPr>
        <p:spPr>
          <a:xfrm>
            <a:off x="8713125" y="4792600"/>
            <a:ext cx="201600" cy="186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a:t>
            </a:fld>
            <a:endParaRPr/>
          </a:p>
        </p:txBody>
      </p:sp>
      <p:sp>
        <p:nvSpPr>
          <p:cNvPr id="88" name="Google Shape;88;p13">
            <a:extLst>
              <a:ext uri="{FF2B5EF4-FFF2-40B4-BE49-F238E27FC236}">
                <a16:creationId xmlns:a16="http://schemas.microsoft.com/office/drawing/2014/main" id="{A08723B8-EA82-AC96-7C2D-77E09B74A143}"/>
              </a:ext>
            </a:extLst>
          </p:cNvPr>
          <p:cNvSpPr txBox="1"/>
          <p:nvPr/>
        </p:nvSpPr>
        <p:spPr>
          <a:xfrm>
            <a:off x="964276" y="429968"/>
            <a:ext cx="7849649" cy="553044"/>
          </a:xfrm>
          <a:prstGeom prst="rect">
            <a:avLst/>
          </a:prstGeom>
          <a:noFill/>
          <a:ln>
            <a:noFill/>
          </a:ln>
        </p:spPr>
        <p:txBody>
          <a:bodyPr spcFirstLastPara="1" wrap="square" lIns="0" tIns="0" rIns="0" bIns="0" anchor="t" anchorCtr="0">
            <a:noAutofit/>
          </a:bodyPr>
          <a:lstStyle/>
          <a:p>
            <a:pPr marL="0" lvl="0" indent="0" rtl="0">
              <a:spcBef>
                <a:spcPts val="0"/>
              </a:spcBef>
              <a:spcAft>
                <a:spcPts val="0"/>
              </a:spcAft>
              <a:buNone/>
            </a:pPr>
            <a:r>
              <a:rPr lang="en" sz="3200" dirty="0">
                <a:solidFill>
                  <a:schemeClr val="bg1"/>
                </a:solidFill>
                <a:latin typeface="Plus Jakarta Sans ExtraBold" pitchFamily="2" charset="0"/>
                <a:ea typeface="Plus Jakarta Sans SemiBold"/>
                <a:cs typeface="Plus Jakarta Sans ExtraBold" pitchFamily="2" charset="0"/>
                <a:sym typeface="Plus Jakarta Sans SemiBold"/>
              </a:rPr>
              <a:t>Another Risk often overlooked…</a:t>
            </a:r>
            <a:endParaRPr sz="3200" dirty="0">
              <a:solidFill>
                <a:schemeClr val="bg1"/>
              </a:solidFill>
              <a:latin typeface="Plus Jakarta Sans ExtraBold" pitchFamily="2" charset="0"/>
              <a:ea typeface="Plus Jakarta Sans SemiBold"/>
              <a:cs typeface="Plus Jakarta Sans ExtraBold" pitchFamily="2" charset="0"/>
              <a:sym typeface="Plus Jakarta Sans SemiBold"/>
            </a:endParaRPr>
          </a:p>
        </p:txBody>
      </p:sp>
      <p:sp>
        <p:nvSpPr>
          <p:cNvPr id="3" name="Rectangle 5">
            <a:extLst>
              <a:ext uri="{FF2B5EF4-FFF2-40B4-BE49-F238E27FC236}">
                <a16:creationId xmlns:a16="http://schemas.microsoft.com/office/drawing/2014/main" id="{FB02DE05-FDE3-81D7-F33E-776A5D699BD9}"/>
              </a:ext>
            </a:extLst>
          </p:cNvPr>
          <p:cNvSpPr txBox="1">
            <a:spLocks noChangeArrowheads="1"/>
          </p:cNvSpPr>
          <p:nvPr/>
        </p:nvSpPr>
        <p:spPr>
          <a:xfrm>
            <a:off x="5469775" y="1504604"/>
            <a:ext cx="3158836" cy="252706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lvl="1" indent="-285750">
              <a:spcAft>
                <a:spcPts val="1200"/>
              </a:spcAft>
              <a:buFont typeface="Arial" panose="020B0604020202020204" pitchFamily="34" charset="0"/>
              <a:buChar char="•"/>
              <a:defRPr/>
            </a:pPr>
            <a:r>
              <a:rPr lang="en-US" sz="1600" b="1" dirty="0">
                <a:solidFill>
                  <a:srgbClr val="C00000"/>
                </a:solidFill>
                <a:latin typeface="Plus Jakarta Sans ExtraBold" pitchFamily="2" charset="0"/>
                <a:cs typeface="Plus Jakarta Sans ExtraBold" pitchFamily="2" charset="0"/>
              </a:rPr>
              <a:t>NEVER come to work sick – ever.</a:t>
            </a:r>
          </a:p>
          <a:p>
            <a:pPr marL="285750" lvl="1" indent="-285750">
              <a:spcAft>
                <a:spcPts val="1200"/>
              </a:spcAft>
              <a:buFont typeface="Arial" panose="020B0604020202020204" pitchFamily="34" charset="0"/>
              <a:buChar char="•"/>
              <a:defRPr/>
            </a:pPr>
            <a:r>
              <a:rPr lang="en-US" sz="1600" b="1" dirty="0">
                <a:solidFill>
                  <a:schemeClr val="bg1"/>
                </a:solidFill>
                <a:latin typeface="Plus Jakarta Sans Medium" pitchFamily="2" charset="0"/>
                <a:cs typeface="Plus Jakarta Sans Medium" pitchFamily="2" charset="0"/>
              </a:rPr>
              <a:t>If you feel unwell or exhibit any symptoms of COVID-19, please stay home. If you have COVID-19 symptoms, contact our Respiratory line immediately at </a:t>
            </a:r>
            <a:r>
              <a:rPr lang="en-US" sz="1600" b="1" u="sng" dirty="0">
                <a:solidFill>
                  <a:schemeClr val="bg1"/>
                </a:solidFill>
                <a:latin typeface="Plus Jakarta Sans ExtraBold" pitchFamily="2" charset="0"/>
                <a:cs typeface="Plus Jakarta Sans ExtraBold" pitchFamily="2" charset="0"/>
              </a:rPr>
              <a:t>209-468-6514.</a:t>
            </a:r>
            <a:endParaRPr lang="en-US" sz="1600" u="sng" dirty="0">
              <a:solidFill>
                <a:schemeClr val="bg1"/>
              </a:solidFill>
              <a:latin typeface="Plus Jakarta Sans ExtraBold" pitchFamily="2" charset="0"/>
              <a:cs typeface="Plus Jakarta Sans ExtraBold" pitchFamily="2" charset="0"/>
            </a:endParaRPr>
          </a:p>
        </p:txBody>
      </p:sp>
      <p:pic>
        <p:nvPicPr>
          <p:cNvPr id="2" name="Picture 1">
            <a:extLst>
              <a:ext uri="{FF2B5EF4-FFF2-40B4-BE49-F238E27FC236}">
                <a16:creationId xmlns:a16="http://schemas.microsoft.com/office/drawing/2014/main" id="{BF11B307-6AA4-2F84-CB84-78EA9952ABFA}"/>
              </a:ext>
            </a:extLst>
          </p:cNvPr>
          <p:cNvPicPr>
            <a:picLocks noChangeAspect="1"/>
          </p:cNvPicPr>
          <p:nvPr/>
        </p:nvPicPr>
        <p:blipFill>
          <a:blip r:embed="rId3"/>
          <a:srcRect t="920" r="3" b="3"/>
          <a:stretch/>
        </p:blipFill>
        <p:spPr>
          <a:xfrm>
            <a:off x="947651" y="1277708"/>
            <a:ext cx="4330931" cy="3100297"/>
          </a:xfrm>
          <a:prstGeom prst="rect">
            <a:avLst/>
          </a:prstGeom>
        </p:spPr>
      </p:pic>
    </p:spTree>
    <p:extLst>
      <p:ext uri="{BB962C8B-B14F-4D97-AF65-F5344CB8AC3E}">
        <p14:creationId xmlns:p14="http://schemas.microsoft.com/office/powerpoint/2010/main" val="8402093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7">
          <a:extLst>
            <a:ext uri="{FF2B5EF4-FFF2-40B4-BE49-F238E27FC236}">
              <a16:creationId xmlns:a16="http://schemas.microsoft.com/office/drawing/2014/main" id="{B4EB1260-1E56-D865-0101-B3BDFEC738DE}"/>
            </a:ext>
          </a:extLst>
        </p:cNvPr>
        <p:cNvGrpSpPr/>
        <p:nvPr/>
      </p:nvGrpSpPr>
      <p:grpSpPr>
        <a:xfrm>
          <a:off x="0" y="0"/>
          <a:ext cx="0" cy="0"/>
          <a:chOff x="0" y="0"/>
          <a:chExt cx="0" cy="0"/>
        </a:xfrm>
      </p:grpSpPr>
      <p:sp>
        <p:nvSpPr>
          <p:cNvPr id="78" name="Google Shape;78;p13">
            <a:extLst>
              <a:ext uri="{FF2B5EF4-FFF2-40B4-BE49-F238E27FC236}">
                <a16:creationId xmlns:a16="http://schemas.microsoft.com/office/drawing/2014/main" id="{10B33C22-28E0-D436-546F-8B13E74AA041}"/>
              </a:ext>
            </a:extLst>
          </p:cNvPr>
          <p:cNvSpPr txBox="1">
            <a:spLocks noGrp="1"/>
          </p:cNvSpPr>
          <p:nvPr>
            <p:ph type="sldNum" idx="12"/>
          </p:nvPr>
        </p:nvSpPr>
        <p:spPr>
          <a:xfrm>
            <a:off x="8713125" y="4792600"/>
            <a:ext cx="201600" cy="186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30</a:t>
            </a:fld>
            <a:endParaRPr/>
          </a:p>
        </p:txBody>
      </p:sp>
      <p:graphicFrame>
        <p:nvGraphicFramePr>
          <p:cNvPr id="6" name="Object 3">
            <a:extLst>
              <a:ext uri="{FF2B5EF4-FFF2-40B4-BE49-F238E27FC236}">
                <a16:creationId xmlns:a16="http://schemas.microsoft.com/office/drawing/2014/main" id="{34E707C3-7327-370D-43FC-7D2D6AA9EBA2}"/>
              </a:ext>
            </a:extLst>
          </p:cNvPr>
          <p:cNvGraphicFramePr>
            <a:graphicFrameLocks noChangeAspect="1"/>
          </p:cNvGraphicFramePr>
          <p:nvPr>
            <p:extLst>
              <p:ext uri="{D42A27DB-BD31-4B8C-83A1-F6EECF244321}">
                <p14:modId xmlns:p14="http://schemas.microsoft.com/office/powerpoint/2010/main" val="2965530043"/>
              </p:ext>
            </p:extLst>
          </p:nvPr>
        </p:nvGraphicFramePr>
        <p:xfrm>
          <a:off x="2286768" y="-11248"/>
          <a:ext cx="4565014" cy="5165996"/>
        </p:xfrm>
        <a:graphic>
          <a:graphicData uri="http://schemas.openxmlformats.org/presentationml/2006/ole">
            <mc:AlternateContent xmlns:mc="http://schemas.openxmlformats.org/markup-compatibility/2006">
              <mc:Choice xmlns:v="urn:schemas-microsoft-com:vml" Requires="v">
                <p:oleObj name="Acrobat Document" r:id="rId3" imgW="5829229" imgH="7543443" progId="Acrobat.Document.DC">
                  <p:embed/>
                </p:oleObj>
              </mc:Choice>
              <mc:Fallback>
                <p:oleObj name="Acrobat Document" r:id="rId3" imgW="5829229" imgH="7543443" progId="Acrobat.Document.DC">
                  <p:embed/>
                  <p:pic>
                    <p:nvPicPr>
                      <p:cNvPr id="3" name="Object 3">
                        <a:extLst>
                          <a:ext uri="{FF2B5EF4-FFF2-40B4-BE49-F238E27FC236}">
                            <a16:creationId xmlns:a16="http://schemas.microsoft.com/office/drawing/2014/main" id="{395A88F5-63E4-DA90-7034-CB5355EFB8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768" y="-11248"/>
                        <a:ext cx="4565014" cy="5165996"/>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8601767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7">
          <a:extLst>
            <a:ext uri="{FF2B5EF4-FFF2-40B4-BE49-F238E27FC236}">
              <a16:creationId xmlns:a16="http://schemas.microsoft.com/office/drawing/2014/main" id="{80DBF4E4-E548-2F20-01E9-93AFD9F1225A}"/>
            </a:ext>
          </a:extLst>
        </p:cNvPr>
        <p:cNvGrpSpPr/>
        <p:nvPr/>
      </p:nvGrpSpPr>
      <p:grpSpPr>
        <a:xfrm>
          <a:off x="0" y="0"/>
          <a:ext cx="0" cy="0"/>
          <a:chOff x="0" y="0"/>
          <a:chExt cx="0" cy="0"/>
        </a:xfrm>
      </p:grpSpPr>
      <p:sp>
        <p:nvSpPr>
          <p:cNvPr id="78" name="Google Shape;78;p13">
            <a:extLst>
              <a:ext uri="{FF2B5EF4-FFF2-40B4-BE49-F238E27FC236}">
                <a16:creationId xmlns:a16="http://schemas.microsoft.com/office/drawing/2014/main" id="{43A1CAC8-BC0A-C260-B494-CA568DD697E6}"/>
              </a:ext>
            </a:extLst>
          </p:cNvPr>
          <p:cNvSpPr txBox="1">
            <a:spLocks noGrp="1"/>
          </p:cNvSpPr>
          <p:nvPr>
            <p:ph type="sldNum" idx="12"/>
          </p:nvPr>
        </p:nvSpPr>
        <p:spPr>
          <a:xfrm>
            <a:off x="8713125" y="4792600"/>
            <a:ext cx="201600" cy="186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31</a:t>
            </a:fld>
            <a:endParaRPr/>
          </a:p>
        </p:txBody>
      </p:sp>
      <p:graphicFrame>
        <p:nvGraphicFramePr>
          <p:cNvPr id="2" name="Object 1">
            <a:extLst>
              <a:ext uri="{FF2B5EF4-FFF2-40B4-BE49-F238E27FC236}">
                <a16:creationId xmlns:a16="http://schemas.microsoft.com/office/drawing/2014/main" id="{D6F2AB6C-FD3E-BF5A-F9F0-39E48ACE011B}"/>
              </a:ext>
            </a:extLst>
          </p:cNvPr>
          <p:cNvGraphicFramePr>
            <a:graphicFrameLocks noChangeAspect="1"/>
          </p:cNvGraphicFramePr>
          <p:nvPr>
            <p:extLst>
              <p:ext uri="{D42A27DB-BD31-4B8C-83A1-F6EECF244321}">
                <p14:modId xmlns:p14="http://schemas.microsoft.com/office/powerpoint/2010/main" val="2175781058"/>
              </p:ext>
            </p:extLst>
          </p:nvPr>
        </p:nvGraphicFramePr>
        <p:xfrm>
          <a:off x="2388836" y="0"/>
          <a:ext cx="4366328" cy="5143500"/>
        </p:xfrm>
        <a:graphic>
          <a:graphicData uri="http://schemas.openxmlformats.org/presentationml/2006/ole">
            <mc:AlternateContent xmlns:mc="http://schemas.openxmlformats.org/markup-compatibility/2006">
              <mc:Choice xmlns:v="urn:schemas-microsoft-com:vml" Requires="v">
                <p:oleObj name="Acrobat Document" r:id="rId3" imgW="5829229" imgH="7543443" progId="AcroExch.Document.7">
                  <p:embed/>
                </p:oleObj>
              </mc:Choice>
              <mc:Fallback>
                <p:oleObj name="Acrobat Document" r:id="rId3" imgW="5829229" imgH="7543443" progId="AcroExch.Document.7">
                  <p:embed/>
                  <p:pic>
                    <p:nvPicPr>
                      <p:cNvPr id="3" name="Object 2">
                        <a:extLst>
                          <a:ext uri="{FF2B5EF4-FFF2-40B4-BE49-F238E27FC236}">
                            <a16:creationId xmlns:a16="http://schemas.microsoft.com/office/drawing/2014/main" id="{CCF7345E-C45A-5F46-33EC-071E221829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8836" y="0"/>
                        <a:ext cx="4366328" cy="514350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923199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7">
          <a:extLst>
            <a:ext uri="{FF2B5EF4-FFF2-40B4-BE49-F238E27FC236}">
              <a16:creationId xmlns:a16="http://schemas.microsoft.com/office/drawing/2014/main" id="{07CCDC13-7AAB-B444-29BA-075D08B05CA4}"/>
            </a:ext>
          </a:extLst>
        </p:cNvPr>
        <p:cNvGrpSpPr/>
        <p:nvPr/>
      </p:nvGrpSpPr>
      <p:grpSpPr>
        <a:xfrm>
          <a:off x="0" y="0"/>
          <a:ext cx="0" cy="0"/>
          <a:chOff x="0" y="0"/>
          <a:chExt cx="0" cy="0"/>
        </a:xfrm>
      </p:grpSpPr>
      <p:sp>
        <p:nvSpPr>
          <p:cNvPr id="78" name="Google Shape;78;p13">
            <a:extLst>
              <a:ext uri="{FF2B5EF4-FFF2-40B4-BE49-F238E27FC236}">
                <a16:creationId xmlns:a16="http://schemas.microsoft.com/office/drawing/2014/main" id="{9855EAE0-DF5B-7191-C634-6823C8D05D52}"/>
              </a:ext>
            </a:extLst>
          </p:cNvPr>
          <p:cNvSpPr txBox="1">
            <a:spLocks noGrp="1"/>
          </p:cNvSpPr>
          <p:nvPr>
            <p:ph type="sldNum" idx="12"/>
          </p:nvPr>
        </p:nvSpPr>
        <p:spPr>
          <a:xfrm>
            <a:off x="8713125" y="4792600"/>
            <a:ext cx="201600" cy="186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32</a:t>
            </a:fld>
            <a:endParaRPr/>
          </a:p>
        </p:txBody>
      </p:sp>
      <p:graphicFrame>
        <p:nvGraphicFramePr>
          <p:cNvPr id="4" name="Object 3">
            <a:extLst>
              <a:ext uri="{FF2B5EF4-FFF2-40B4-BE49-F238E27FC236}">
                <a16:creationId xmlns:a16="http://schemas.microsoft.com/office/drawing/2014/main" id="{614F1A3F-8065-99A1-9B01-877B353F35E0}"/>
              </a:ext>
            </a:extLst>
          </p:cNvPr>
          <p:cNvGraphicFramePr>
            <a:graphicFrameLocks noChangeAspect="1"/>
          </p:cNvGraphicFramePr>
          <p:nvPr>
            <p:extLst>
              <p:ext uri="{D42A27DB-BD31-4B8C-83A1-F6EECF244321}">
                <p14:modId xmlns:p14="http://schemas.microsoft.com/office/powerpoint/2010/main" val="407974062"/>
              </p:ext>
            </p:extLst>
          </p:nvPr>
        </p:nvGraphicFramePr>
        <p:xfrm>
          <a:off x="2374378" y="0"/>
          <a:ext cx="4395243" cy="5143500"/>
        </p:xfrm>
        <a:graphic>
          <a:graphicData uri="http://schemas.openxmlformats.org/presentationml/2006/ole">
            <mc:AlternateContent xmlns:mc="http://schemas.openxmlformats.org/markup-compatibility/2006">
              <mc:Choice xmlns:v="urn:schemas-microsoft-com:vml" Requires="v">
                <p:oleObj name="Acrobat Document" r:id="rId3" imgW="5829229" imgH="7543443" progId="AcroExch.Document.7">
                  <p:embed/>
                </p:oleObj>
              </mc:Choice>
              <mc:Fallback>
                <p:oleObj name="Acrobat Document" r:id="rId3" imgW="5829229" imgH="7543443" progId="AcroExch.Document.7">
                  <p:embed/>
                  <p:pic>
                    <p:nvPicPr>
                      <p:cNvPr id="3" name="Object 2">
                        <a:extLst>
                          <a:ext uri="{FF2B5EF4-FFF2-40B4-BE49-F238E27FC236}">
                            <a16:creationId xmlns:a16="http://schemas.microsoft.com/office/drawing/2014/main" id="{460DAAB8-E3B7-04CD-31DA-E18410AE81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4378" y="0"/>
                        <a:ext cx="4395243" cy="514350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41315935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7">
          <a:extLst>
            <a:ext uri="{FF2B5EF4-FFF2-40B4-BE49-F238E27FC236}">
              <a16:creationId xmlns:a16="http://schemas.microsoft.com/office/drawing/2014/main" id="{CF23898D-88C4-5F31-2D0B-1E771A31959A}"/>
            </a:ext>
          </a:extLst>
        </p:cNvPr>
        <p:cNvGrpSpPr/>
        <p:nvPr/>
      </p:nvGrpSpPr>
      <p:grpSpPr>
        <a:xfrm>
          <a:off x="0" y="0"/>
          <a:ext cx="0" cy="0"/>
          <a:chOff x="0" y="0"/>
          <a:chExt cx="0" cy="0"/>
        </a:xfrm>
      </p:grpSpPr>
      <p:sp>
        <p:nvSpPr>
          <p:cNvPr id="78" name="Google Shape;78;p13">
            <a:extLst>
              <a:ext uri="{FF2B5EF4-FFF2-40B4-BE49-F238E27FC236}">
                <a16:creationId xmlns:a16="http://schemas.microsoft.com/office/drawing/2014/main" id="{6360EFFD-2ECA-FBB8-1265-CA52837A2CBE}"/>
              </a:ext>
            </a:extLst>
          </p:cNvPr>
          <p:cNvSpPr txBox="1">
            <a:spLocks noGrp="1"/>
          </p:cNvSpPr>
          <p:nvPr>
            <p:ph type="sldNum" idx="12"/>
          </p:nvPr>
        </p:nvSpPr>
        <p:spPr>
          <a:xfrm>
            <a:off x="8713125" y="4792600"/>
            <a:ext cx="201600" cy="186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33</a:t>
            </a:fld>
            <a:endParaRPr/>
          </a:p>
        </p:txBody>
      </p:sp>
      <p:graphicFrame>
        <p:nvGraphicFramePr>
          <p:cNvPr id="2" name="Object 2">
            <a:extLst>
              <a:ext uri="{FF2B5EF4-FFF2-40B4-BE49-F238E27FC236}">
                <a16:creationId xmlns:a16="http://schemas.microsoft.com/office/drawing/2014/main" id="{36B25F96-FD83-3F1B-A5E5-31D77CD3C11A}"/>
              </a:ext>
            </a:extLst>
          </p:cNvPr>
          <p:cNvGraphicFramePr>
            <a:graphicFrameLocks noChangeAspect="1"/>
          </p:cNvGraphicFramePr>
          <p:nvPr>
            <p:extLst>
              <p:ext uri="{D42A27DB-BD31-4B8C-83A1-F6EECF244321}">
                <p14:modId xmlns:p14="http://schemas.microsoft.com/office/powerpoint/2010/main" val="1677865900"/>
              </p:ext>
            </p:extLst>
          </p:nvPr>
        </p:nvGraphicFramePr>
        <p:xfrm>
          <a:off x="2448023" y="-6642"/>
          <a:ext cx="4247954" cy="5150142"/>
        </p:xfrm>
        <a:graphic>
          <a:graphicData uri="http://schemas.openxmlformats.org/presentationml/2006/ole">
            <mc:AlternateContent xmlns:mc="http://schemas.openxmlformats.org/markup-compatibility/2006">
              <mc:Choice xmlns:v="urn:schemas-microsoft-com:vml" Requires="v">
                <p:oleObj name="Acrobat Document" r:id="rId3" imgW="5829108" imgH="7543800" progId="Acrobat.Document.DC">
                  <p:embed/>
                </p:oleObj>
              </mc:Choice>
              <mc:Fallback>
                <p:oleObj name="Acrobat Document" r:id="rId3" imgW="5829108" imgH="7543800" progId="Acrobat.Document.DC">
                  <p:embed/>
                  <p:pic>
                    <p:nvPicPr>
                      <p:cNvPr id="4" name="Object 2">
                        <a:extLst>
                          <a:ext uri="{FF2B5EF4-FFF2-40B4-BE49-F238E27FC236}">
                            <a16:creationId xmlns:a16="http://schemas.microsoft.com/office/drawing/2014/main" id="{F8616877-1F1F-966D-7CDB-EF1916BF9E67}"/>
                          </a:ext>
                        </a:extLst>
                      </p:cNvPr>
                      <p:cNvPicPr>
                        <a:picLocks noChangeAspect="1" noChangeArrowheads="1"/>
                      </p:cNvPicPr>
                      <p:nvPr/>
                    </p:nvPicPr>
                    <p:blipFill>
                      <a:blip r:embed="rId4"/>
                      <a:srcRect/>
                      <a:stretch>
                        <a:fillRect/>
                      </a:stretch>
                    </p:blipFill>
                    <p:spPr bwMode="auto">
                      <a:xfrm>
                        <a:off x="2448023" y="-6642"/>
                        <a:ext cx="4247954" cy="5150142"/>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5612433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7">
          <a:extLst>
            <a:ext uri="{FF2B5EF4-FFF2-40B4-BE49-F238E27FC236}">
              <a16:creationId xmlns:a16="http://schemas.microsoft.com/office/drawing/2014/main" id="{9D5EF7E5-12A8-828F-19F3-A06E97F3F262}"/>
            </a:ext>
          </a:extLst>
        </p:cNvPr>
        <p:cNvGrpSpPr/>
        <p:nvPr/>
      </p:nvGrpSpPr>
      <p:grpSpPr>
        <a:xfrm>
          <a:off x="0" y="0"/>
          <a:ext cx="0" cy="0"/>
          <a:chOff x="0" y="0"/>
          <a:chExt cx="0" cy="0"/>
        </a:xfrm>
      </p:grpSpPr>
      <p:sp>
        <p:nvSpPr>
          <p:cNvPr id="78" name="Google Shape;78;p13">
            <a:extLst>
              <a:ext uri="{FF2B5EF4-FFF2-40B4-BE49-F238E27FC236}">
                <a16:creationId xmlns:a16="http://schemas.microsoft.com/office/drawing/2014/main" id="{B5189A9F-97A2-4FA6-E714-FD2A0A7895D6}"/>
              </a:ext>
            </a:extLst>
          </p:cNvPr>
          <p:cNvSpPr txBox="1">
            <a:spLocks noGrp="1"/>
          </p:cNvSpPr>
          <p:nvPr>
            <p:ph type="sldNum" idx="12"/>
          </p:nvPr>
        </p:nvSpPr>
        <p:spPr>
          <a:xfrm>
            <a:off x="8713125" y="4792600"/>
            <a:ext cx="201600" cy="186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34</a:t>
            </a:fld>
            <a:endParaRPr/>
          </a:p>
        </p:txBody>
      </p:sp>
      <p:sp>
        <p:nvSpPr>
          <p:cNvPr id="2" name="Google Shape;88;p13">
            <a:extLst>
              <a:ext uri="{FF2B5EF4-FFF2-40B4-BE49-F238E27FC236}">
                <a16:creationId xmlns:a16="http://schemas.microsoft.com/office/drawing/2014/main" id="{34A25211-2105-6132-33D0-F3CDF12EDD61}"/>
              </a:ext>
            </a:extLst>
          </p:cNvPr>
          <p:cNvSpPr txBox="1"/>
          <p:nvPr/>
        </p:nvSpPr>
        <p:spPr>
          <a:xfrm>
            <a:off x="801504" y="392158"/>
            <a:ext cx="8113221" cy="917352"/>
          </a:xfrm>
          <a:prstGeom prst="rect">
            <a:avLst/>
          </a:prstGeom>
          <a:noFill/>
          <a:ln>
            <a:noFill/>
          </a:ln>
        </p:spPr>
        <p:txBody>
          <a:bodyPr spcFirstLastPara="1" wrap="square" lIns="0" tIns="0" rIns="0" bIns="0" anchor="t" anchorCtr="0">
            <a:noAutofit/>
          </a:bodyPr>
          <a:lstStyle/>
          <a:p>
            <a:pPr marL="0" lvl="0" indent="0" rtl="0">
              <a:spcBef>
                <a:spcPts val="0"/>
              </a:spcBef>
              <a:spcAft>
                <a:spcPts val="0"/>
              </a:spcAft>
              <a:buNone/>
            </a:pPr>
            <a:r>
              <a:rPr lang="en" sz="2800" dirty="0">
                <a:solidFill>
                  <a:schemeClr val="bg1"/>
                </a:solidFill>
                <a:latin typeface="Plus Jakarta Sans ExtraBold" pitchFamily="2" charset="0"/>
                <a:ea typeface="Plus Jakarta Sans SemiBold"/>
                <a:cs typeface="Plus Jakarta Sans ExtraBold" pitchFamily="2" charset="0"/>
                <a:sym typeface="Plus Jakarta Sans SemiBold"/>
              </a:rPr>
              <a:t>Does a COVID-19 Patient need Airborne Isolation?</a:t>
            </a:r>
            <a:endParaRPr sz="2800" dirty="0">
              <a:solidFill>
                <a:schemeClr val="bg1"/>
              </a:solidFill>
              <a:latin typeface="Plus Jakarta Sans ExtraBold" pitchFamily="2" charset="0"/>
              <a:ea typeface="Plus Jakarta Sans SemiBold"/>
              <a:cs typeface="Plus Jakarta Sans ExtraBold" pitchFamily="2" charset="0"/>
              <a:sym typeface="Plus Jakarta Sans SemiBold"/>
            </a:endParaRPr>
          </a:p>
        </p:txBody>
      </p:sp>
      <p:sp>
        <p:nvSpPr>
          <p:cNvPr id="3" name="Google Shape;88;p13">
            <a:extLst>
              <a:ext uri="{FF2B5EF4-FFF2-40B4-BE49-F238E27FC236}">
                <a16:creationId xmlns:a16="http://schemas.microsoft.com/office/drawing/2014/main" id="{04F36D05-3AE6-25BC-2203-1D7AFA5E7D39}"/>
              </a:ext>
            </a:extLst>
          </p:cNvPr>
          <p:cNvSpPr txBox="1"/>
          <p:nvPr/>
        </p:nvSpPr>
        <p:spPr>
          <a:xfrm>
            <a:off x="801504" y="1458957"/>
            <a:ext cx="7473252" cy="2063175"/>
          </a:xfrm>
          <a:prstGeom prst="rect">
            <a:avLst/>
          </a:prstGeom>
          <a:noFill/>
          <a:ln>
            <a:noFill/>
          </a:ln>
        </p:spPr>
        <p:txBody>
          <a:bodyPr spcFirstLastPara="1" wrap="square" lIns="0" tIns="0" rIns="0" bIns="0" anchor="t" anchorCtr="0">
            <a:noAutofit/>
          </a:bodyPr>
          <a:lstStyle/>
          <a:p>
            <a:pPr marL="0" lvl="0" indent="0" rtl="0">
              <a:spcBef>
                <a:spcPts val="0"/>
              </a:spcBef>
              <a:spcAft>
                <a:spcPts val="1800"/>
              </a:spcAft>
              <a:buNone/>
            </a:pPr>
            <a:r>
              <a:rPr lang="en" sz="1800" dirty="0">
                <a:solidFill>
                  <a:schemeClr val="bg1"/>
                </a:solidFill>
                <a:latin typeface="Plus Jakarta Sans SemiBold" pitchFamily="2" charset="0"/>
                <a:ea typeface="Plus Jakarta Sans SemiBold"/>
                <a:cs typeface="Plus Jakarta Sans SemiBold" pitchFamily="2" charset="0"/>
                <a:sym typeface="Plus Jakarta Sans SemiBold"/>
              </a:rPr>
              <a:t>No. Airborne Isolation is preferred but not mandated by CDC</a:t>
            </a:r>
          </a:p>
          <a:p>
            <a:pPr marL="0" lvl="0" indent="0" rtl="0">
              <a:spcBef>
                <a:spcPts val="0"/>
              </a:spcBef>
              <a:spcAft>
                <a:spcPts val="1800"/>
              </a:spcAft>
              <a:buNone/>
            </a:pPr>
            <a:r>
              <a:rPr lang="en" sz="1800" dirty="0">
                <a:solidFill>
                  <a:schemeClr val="bg1"/>
                </a:solidFill>
                <a:latin typeface="Plus Jakarta Sans SemiBold" pitchFamily="2" charset="0"/>
                <a:ea typeface="Plus Jakarta Sans SemiBold"/>
                <a:cs typeface="Plus Jakarta Sans SemiBold" pitchFamily="2" charset="0"/>
                <a:sym typeface="Plus Jakarta Sans SemiBold"/>
              </a:rPr>
              <a:t>COVID patients can go in single room, door shut, Contact plus Droplet isolation, MUST WEAR N95</a:t>
            </a:r>
          </a:p>
          <a:p>
            <a:pPr marL="0" lvl="0" indent="0" rtl="0">
              <a:spcBef>
                <a:spcPts val="0"/>
              </a:spcBef>
              <a:spcAft>
                <a:spcPts val="1800"/>
              </a:spcAft>
              <a:buNone/>
            </a:pPr>
            <a:r>
              <a:rPr lang="en" sz="1800" u="sng" dirty="0">
                <a:solidFill>
                  <a:srgbClr val="FF0000"/>
                </a:solidFill>
                <a:latin typeface="Plus Jakarta Sans SemiBold" pitchFamily="2" charset="0"/>
                <a:ea typeface="Plus Jakarta Sans SemiBold"/>
                <a:cs typeface="Plus Jakarta Sans SemiBold" pitchFamily="2" charset="0"/>
                <a:sym typeface="Plus Jakarta Sans SemiBold"/>
              </a:rPr>
              <a:t>COVID – ALWAYS AN N95</a:t>
            </a:r>
          </a:p>
        </p:txBody>
      </p:sp>
      <p:pic>
        <p:nvPicPr>
          <p:cNvPr id="4" name="Picture 3">
            <a:extLst>
              <a:ext uri="{FF2B5EF4-FFF2-40B4-BE49-F238E27FC236}">
                <a16:creationId xmlns:a16="http://schemas.microsoft.com/office/drawing/2014/main" id="{9F8279A0-1CCA-32B6-D447-263A4E0B34EE}"/>
              </a:ext>
            </a:extLst>
          </p:cNvPr>
          <p:cNvPicPr>
            <a:picLocks noChangeAspect="1"/>
          </p:cNvPicPr>
          <p:nvPr/>
        </p:nvPicPr>
        <p:blipFill>
          <a:blip r:embed="rId3"/>
          <a:stretch>
            <a:fillRect/>
          </a:stretch>
        </p:blipFill>
        <p:spPr>
          <a:xfrm>
            <a:off x="3993541" y="2715106"/>
            <a:ext cx="4348955" cy="1912946"/>
          </a:xfrm>
          <a:prstGeom prst="rect">
            <a:avLst/>
          </a:prstGeom>
        </p:spPr>
      </p:pic>
    </p:spTree>
    <p:extLst>
      <p:ext uri="{BB962C8B-B14F-4D97-AF65-F5344CB8AC3E}">
        <p14:creationId xmlns:p14="http://schemas.microsoft.com/office/powerpoint/2010/main" val="4856797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7">
          <a:extLst>
            <a:ext uri="{FF2B5EF4-FFF2-40B4-BE49-F238E27FC236}">
              <a16:creationId xmlns:a16="http://schemas.microsoft.com/office/drawing/2014/main" id="{612CF68F-D234-5B58-917A-FCE29BBDAEE0}"/>
            </a:ext>
          </a:extLst>
        </p:cNvPr>
        <p:cNvGrpSpPr/>
        <p:nvPr/>
      </p:nvGrpSpPr>
      <p:grpSpPr>
        <a:xfrm>
          <a:off x="0" y="0"/>
          <a:ext cx="0" cy="0"/>
          <a:chOff x="0" y="0"/>
          <a:chExt cx="0" cy="0"/>
        </a:xfrm>
      </p:grpSpPr>
      <p:sp>
        <p:nvSpPr>
          <p:cNvPr id="78" name="Google Shape;78;p13">
            <a:extLst>
              <a:ext uri="{FF2B5EF4-FFF2-40B4-BE49-F238E27FC236}">
                <a16:creationId xmlns:a16="http://schemas.microsoft.com/office/drawing/2014/main" id="{AE012B2D-E56A-A5FF-ED48-E1633044563A}"/>
              </a:ext>
            </a:extLst>
          </p:cNvPr>
          <p:cNvSpPr txBox="1">
            <a:spLocks noGrp="1"/>
          </p:cNvSpPr>
          <p:nvPr>
            <p:ph type="sldNum" idx="12"/>
          </p:nvPr>
        </p:nvSpPr>
        <p:spPr>
          <a:xfrm>
            <a:off x="8713125" y="4792600"/>
            <a:ext cx="201600" cy="186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35</a:t>
            </a:fld>
            <a:endParaRPr/>
          </a:p>
        </p:txBody>
      </p:sp>
      <p:sp>
        <p:nvSpPr>
          <p:cNvPr id="2" name="Right Triangle 1">
            <a:extLst>
              <a:ext uri="{FF2B5EF4-FFF2-40B4-BE49-F238E27FC236}">
                <a16:creationId xmlns:a16="http://schemas.microsoft.com/office/drawing/2014/main" id="{C7FB6735-1691-C79F-7C47-47DE861D9903}"/>
              </a:ext>
            </a:extLst>
          </p:cNvPr>
          <p:cNvSpPr/>
          <p:nvPr/>
        </p:nvSpPr>
        <p:spPr>
          <a:xfrm flipV="1">
            <a:off x="0" y="-2"/>
            <a:ext cx="925689" cy="5143499"/>
          </a:xfrm>
          <a:prstGeom prst="rtTriangl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Hospital-acquired MRSA staph infections falling - UPI.com">
            <a:extLst>
              <a:ext uri="{FF2B5EF4-FFF2-40B4-BE49-F238E27FC236}">
                <a16:creationId xmlns:a16="http://schemas.microsoft.com/office/drawing/2014/main" id="{B61E077E-1477-2691-792F-4FD20898D8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172" r="23582"/>
          <a:stretch/>
        </p:blipFill>
        <p:spPr bwMode="auto">
          <a:xfrm>
            <a:off x="20" y="0"/>
            <a:ext cx="4063980" cy="5166096"/>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Lst>
        </p:spPr>
      </p:pic>
      <p:sp>
        <p:nvSpPr>
          <p:cNvPr id="4" name="Google Shape;88;p13">
            <a:extLst>
              <a:ext uri="{FF2B5EF4-FFF2-40B4-BE49-F238E27FC236}">
                <a16:creationId xmlns:a16="http://schemas.microsoft.com/office/drawing/2014/main" id="{0AE3EF24-AD1D-8376-A469-C8A260C6A6C6}"/>
              </a:ext>
            </a:extLst>
          </p:cNvPr>
          <p:cNvSpPr txBox="1"/>
          <p:nvPr/>
        </p:nvSpPr>
        <p:spPr>
          <a:xfrm>
            <a:off x="4357511" y="487684"/>
            <a:ext cx="4355614" cy="635131"/>
          </a:xfrm>
          <a:prstGeom prst="rect">
            <a:avLst/>
          </a:prstGeom>
          <a:noFill/>
          <a:ln>
            <a:noFill/>
          </a:ln>
        </p:spPr>
        <p:txBody>
          <a:bodyPr spcFirstLastPara="1" wrap="square" lIns="0" tIns="0" rIns="0" bIns="0" anchor="t" anchorCtr="0">
            <a:noAutofit/>
          </a:bodyPr>
          <a:lstStyle/>
          <a:p>
            <a:pPr marL="0" lvl="0" indent="0" rtl="0">
              <a:spcBef>
                <a:spcPts val="0"/>
              </a:spcBef>
              <a:spcAft>
                <a:spcPts val="0"/>
              </a:spcAft>
              <a:buNone/>
            </a:pPr>
            <a:r>
              <a:rPr lang="en" sz="2000" dirty="0">
                <a:solidFill>
                  <a:schemeClr val="bg1"/>
                </a:solidFill>
                <a:latin typeface="Plus Jakarta Sans ExtraBold" pitchFamily="2" charset="0"/>
                <a:ea typeface="Plus Jakarta Sans SemiBold"/>
                <a:cs typeface="Plus Jakarta Sans ExtraBold" pitchFamily="2" charset="0"/>
                <a:sym typeface="Plus Jakarta Sans SemiBold"/>
              </a:rPr>
              <a:t>MRSA – Methicillin Resistant Staph aureus (SB 1058)</a:t>
            </a:r>
            <a:endParaRPr sz="2000" dirty="0">
              <a:solidFill>
                <a:schemeClr val="bg1"/>
              </a:solidFill>
              <a:latin typeface="Plus Jakarta Sans ExtraBold" pitchFamily="2" charset="0"/>
              <a:ea typeface="Plus Jakarta Sans SemiBold"/>
              <a:cs typeface="Plus Jakarta Sans ExtraBold" pitchFamily="2" charset="0"/>
              <a:sym typeface="Plus Jakarta Sans SemiBold"/>
            </a:endParaRPr>
          </a:p>
        </p:txBody>
      </p:sp>
      <p:sp>
        <p:nvSpPr>
          <p:cNvPr id="5" name="Google Shape;88;p13">
            <a:extLst>
              <a:ext uri="{FF2B5EF4-FFF2-40B4-BE49-F238E27FC236}">
                <a16:creationId xmlns:a16="http://schemas.microsoft.com/office/drawing/2014/main" id="{FB499A00-0E08-C18C-5E11-B7D3482C8E13}"/>
              </a:ext>
            </a:extLst>
          </p:cNvPr>
          <p:cNvSpPr txBox="1"/>
          <p:nvPr/>
        </p:nvSpPr>
        <p:spPr>
          <a:xfrm>
            <a:off x="3823436" y="1310011"/>
            <a:ext cx="5091289" cy="3668889"/>
          </a:xfrm>
          <a:prstGeom prst="rect">
            <a:avLst/>
          </a:prstGeom>
          <a:noFill/>
          <a:ln>
            <a:noFill/>
          </a:ln>
        </p:spPr>
        <p:txBody>
          <a:bodyPr spcFirstLastPara="1" wrap="square" lIns="0" tIns="0" rIns="0" bIns="0" anchor="t" anchorCtr="0">
            <a:noAutofit/>
          </a:bodyPr>
          <a:lstStyle/>
          <a:p>
            <a:pPr marL="742950" marR="0" lvl="1" indent="-285750" algn="l" defTabSz="457200" rtl="0" eaLnBrk="1" fontAlgn="auto" latinLnBrk="0" hangingPunct="1">
              <a:lnSpc>
                <a:spcPct val="90000"/>
              </a:lnSpc>
              <a:spcBef>
                <a:spcPts val="1000"/>
              </a:spcBef>
              <a:spcAft>
                <a:spcPts val="0"/>
              </a:spcAft>
              <a:buClr>
                <a:schemeClr val="bg1"/>
              </a:buClr>
              <a:buSzPct val="80000"/>
              <a:buFont typeface="Wingdings" panose="05000000000000000000" pitchFamily="2" charset="2"/>
              <a:buChar char="Ø"/>
              <a:tabLst/>
              <a:defRPr/>
            </a:pPr>
            <a:r>
              <a:rPr kumimoji="0" lang="en-US" b="0" i="0" u="none" strike="noStrike" kern="1200" cap="none" spc="0" normalizeH="0" baseline="0" noProof="0" dirty="0">
                <a:ln>
                  <a:noFill/>
                </a:ln>
                <a:solidFill>
                  <a:schemeClr val="bg1"/>
                </a:solidFill>
                <a:effectLst/>
                <a:uLnTx/>
                <a:uFillTx/>
                <a:latin typeface="Plus Jakarta Sans Medium" pitchFamily="2" charset="0"/>
                <a:ea typeface="+mn-ea"/>
                <a:cs typeface="Plus Jakarta Sans Medium" pitchFamily="2" charset="0"/>
              </a:rPr>
              <a:t>Methicillin-resistant Staphylococcus aureus (MRSA) infection is caused by a type of staph bacteria that's become resistant to many of the antibiotics used to treat ordinary staph infections.</a:t>
            </a:r>
          </a:p>
          <a:p>
            <a:pPr marL="742950" marR="0" lvl="1" indent="-285750" algn="l" defTabSz="457200" rtl="0" eaLnBrk="1" fontAlgn="auto" latinLnBrk="0" hangingPunct="1">
              <a:lnSpc>
                <a:spcPct val="90000"/>
              </a:lnSpc>
              <a:spcBef>
                <a:spcPts val="1000"/>
              </a:spcBef>
              <a:spcAft>
                <a:spcPts val="0"/>
              </a:spcAft>
              <a:buClr>
                <a:schemeClr val="bg1"/>
              </a:buClr>
              <a:buSzPct val="80000"/>
              <a:buFont typeface="Wingdings" panose="05000000000000000000" pitchFamily="2" charset="2"/>
              <a:buChar char="Ø"/>
              <a:tabLst/>
              <a:defRPr/>
            </a:pPr>
            <a:r>
              <a:rPr kumimoji="0" lang="en-US" b="0" i="0" u="none" strike="noStrike" kern="1200" cap="none" spc="0" normalizeH="0" baseline="0" noProof="0" dirty="0">
                <a:ln>
                  <a:noFill/>
                </a:ln>
                <a:solidFill>
                  <a:schemeClr val="bg1"/>
                </a:solidFill>
                <a:effectLst/>
                <a:uLnTx/>
                <a:uFillTx/>
                <a:latin typeface="Plus Jakarta Sans Medium" pitchFamily="2" charset="0"/>
                <a:ea typeface="+mn-ea"/>
                <a:cs typeface="Plus Jakarta Sans Medium" pitchFamily="2" charset="0"/>
              </a:rPr>
              <a:t>MRSA infections occur in people who've been in hospitals or other health care settings, such as nursing homes and dialysis centers.</a:t>
            </a:r>
          </a:p>
          <a:p>
            <a:pPr marL="742950" marR="0" lvl="1" indent="-285750" algn="l" defTabSz="457200" rtl="0" eaLnBrk="1" fontAlgn="auto" latinLnBrk="0" hangingPunct="1">
              <a:lnSpc>
                <a:spcPct val="90000"/>
              </a:lnSpc>
              <a:spcBef>
                <a:spcPts val="1000"/>
              </a:spcBef>
              <a:spcAft>
                <a:spcPts val="0"/>
              </a:spcAft>
              <a:buClr>
                <a:schemeClr val="bg1"/>
              </a:buClr>
              <a:buSzPct val="80000"/>
              <a:buFont typeface="Wingdings" panose="05000000000000000000" pitchFamily="2" charset="2"/>
              <a:buChar char="Ø"/>
              <a:tabLst/>
              <a:defRPr/>
            </a:pPr>
            <a:r>
              <a:rPr kumimoji="0" lang="en-US" altLang="en-US" b="0" i="0" u="none" strike="noStrike" kern="1200" cap="none" spc="0" normalizeH="0" baseline="0" noProof="0" dirty="0">
                <a:ln>
                  <a:noFill/>
                </a:ln>
                <a:solidFill>
                  <a:schemeClr val="bg1"/>
                </a:solidFill>
                <a:effectLst/>
                <a:uLnTx/>
                <a:uFillTx/>
                <a:latin typeface="Plus Jakarta Sans Medium" pitchFamily="2" charset="0"/>
                <a:ea typeface="+mn-ea"/>
                <a:cs typeface="Plus Jakarta Sans Medium" pitchFamily="2" charset="0"/>
              </a:rPr>
              <a:t>Hospital Acquired -MRSA can spread by health care workers touching people with unclean hands or people touching unclean surfaces. </a:t>
            </a:r>
          </a:p>
          <a:p>
            <a:pPr marL="742950" marR="0" lvl="1" indent="-285750" algn="l" defTabSz="457200" rtl="0" eaLnBrk="1" fontAlgn="auto" latinLnBrk="0" hangingPunct="1">
              <a:lnSpc>
                <a:spcPct val="90000"/>
              </a:lnSpc>
              <a:spcBef>
                <a:spcPts val="1000"/>
              </a:spcBef>
              <a:spcAft>
                <a:spcPts val="0"/>
              </a:spcAft>
              <a:buClr>
                <a:schemeClr val="bg1"/>
              </a:buClr>
              <a:buSzPct val="80000"/>
              <a:buFont typeface="Wingdings" panose="05000000000000000000" pitchFamily="2" charset="2"/>
              <a:buChar char="Ø"/>
              <a:tabLst/>
              <a:defRPr/>
            </a:pPr>
            <a:r>
              <a:rPr kumimoji="0" lang="en-US" altLang="en-US" b="0" i="0" u="none" strike="noStrike" kern="1200" cap="none" spc="0" normalizeH="0" baseline="0" noProof="0" dirty="0">
                <a:ln>
                  <a:noFill/>
                </a:ln>
                <a:solidFill>
                  <a:schemeClr val="bg1"/>
                </a:solidFill>
                <a:effectLst/>
                <a:uLnTx/>
                <a:uFillTx/>
                <a:latin typeface="Plus Jakarta Sans Medium" pitchFamily="2" charset="0"/>
                <a:ea typeface="+mn-ea"/>
                <a:cs typeface="Plus Jakarta Sans Medium" pitchFamily="2" charset="0"/>
              </a:rPr>
              <a:t>Another type of infection has occurred in the wider community — among healthy people. This form, community-associated (Community Acquired-MRSA), often begins as a painful skin boil. It's usually spread by skin-to-skin contact. </a:t>
            </a:r>
          </a:p>
          <a:p>
            <a:pPr marL="742950" marR="0" lvl="1" indent="-285750" algn="l" defTabSz="457200" rtl="0" eaLnBrk="1" fontAlgn="auto" latinLnBrk="0" hangingPunct="1">
              <a:lnSpc>
                <a:spcPct val="90000"/>
              </a:lnSpc>
              <a:spcBef>
                <a:spcPts val="1000"/>
              </a:spcBef>
              <a:spcAft>
                <a:spcPts val="0"/>
              </a:spcAft>
              <a:buClr>
                <a:schemeClr val="bg1"/>
              </a:buClr>
              <a:buSzPct val="80000"/>
              <a:buFont typeface="Wingdings" panose="05000000000000000000" pitchFamily="2" charset="2"/>
              <a:buChar char="Ø"/>
              <a:tabLst/>
              <a:defRPr/>
            </a:pPr>
            <a:endParaRPr kumimoji="0" lang="en-US" altLang="en-US" b="0" i="0" u="none" strike="noStrike" kern="1200" cap="none" spc="0" normalizeH="0" baseline="0" noProof="0" dirty="0">
              <a:ln>
                <a:noFill/>
              </a:ln>
              <a:solidFill>
                <a:schemeClr val="bg1"/>
              </a:solidFill>
              <a:effectLst/>
              <a:uLnTx/>
              <a:uFillTx/>
              <a:latin typeface="Plus Jakarta Sans Medium" pitchFamily="2" charset="0"/>
              <a:ea typeface="+mn-ea"/>
              <a:cs typeface="Plus Jakarta Sans Medium" pitchFamily="2" charset="0"/>
            </a:endParaRPr>
          </a:p>
          <a:p>
            <a:pPr marL="742950" marR="0" lvl="1" indent="-285750" algn="l" defTabSz="457200" rtl="0" eaLnBrk="1" fontAlgn="auto" latinLnBrk="0" hangingPunct="1">
              <a:lnSpc>
                <a:spcPct val="90000"/>
              </a:lnSpc>
              <a:spcBef>
                <a:spcPts val="1000"/>
              </a:spcBef>
              <a:spcAft>
                <a:spcPts val="0"/>
              </a:spcAft>
              <a:buClr>
                <a:schemeClr val="bg1"/>
              </a:buClr>
              <a:buSzPct val="80000"/>
              <a:buFont typeface="Wingdings" panose="05000000000000000000" pitchFamily="2" charset="2"/>
              <a:buChar char="Ø"/>
              <a:tabLst/>
              <a:defRPr/>
            </a:pPr>
            <a:endParaRPr kumimoji="0" lang="en-US" b="0" i="0" u="none" strike="noStrike" kern="1200" cap="none" spc="0" normalizeH="0" baseline="0" noProof="0" dirty="0">
              <a:ln>
                <a:noFill/>
              </a:ln>
              <a:solidFill>
                <a:schemeClr val="bg1"/>
              </a:solidFill>
              <a:effectLst/>
              <a:uLnTx/>
              <a:uFillTx/>
              <a:latin typeface="Plus Jakarta Sans Medium" pitchFamily="2" charset="0"/>
              <a:ea typeface="+mn-ea"/>
              <a:cs typeface="Plus Jakarta Sans Medium" pitchFamily="2" charset="0"/>
            </a:endParaRPr>
          </a:p>
          <a:p>
            <a:pPr marL="742950" marR="0" lvl="1" indent="-285750" algn="l" defTabSz="457200" rtl="0" eaLnBrk="1" fontAlgn="auto" latinLnBrk="0" hangingPunct="1">
              <a:lnSpc>
                <a:spcPct val="90000"/>
              </a:lnSpc>
              <a:spcBef>
                <a:spcPts val="1000"/>
              </a:spcBef>
              <a:spcAft>
                <a:spcPts val="0"/>
              </a:spcAft>
              <a:buClr>
                <a:schemeClr val="bg1"/>
              </a:buClr>
              <a:buSzPct val="80000"/>
              <a:buFont typeface="Wingdings" panose="05000000000000000000" pitchFamily="2" charset="2"/>
              <a:buChar char="Ø"/>
              <a:tabLst/>
              <a:defRPr/>
            </a:pPr>
            <a:endParaRPr kumimoji="0" lang="en-US" b="0" i="0" u="none" strike="noStrike" kern="1200" cap="none" spc="0" normalizeH="0" baseline="0" noProof="0" dirty="0">
              <a:ln>
                <a:noFill/>
              </a:ln>
              <a:solidFill>
                <a:schemeClr val="bg1"/>
              </a:solidFill>
              <a:effectLst/>
              <a:uLnTx/>
              <a:uFillTx/>
              <a:latin typeface="Plus Jakarta Sans Medium" pitchFamily="2" charset="0"/>
              <a:ea typeface="+mn-ea"/>
              <a:cs typeface="Plus Jakarta Sans Medium" pitchFamily="2" charset="0"/>
            </a:endParaRPr>
          </a:p>
          <a:p>
            <a:pPr marL="742950" marR="0" lvl="1" indent="-285750" algn="l" defTabSz="457200" rtl="0" eaLnBrk="1" fontAlgn="auto" latinLnBrk="0" hangingPunct="1">
              <a:lnSpc>
                <a:spcPct val="90000"/>
              </a:lnSpc>
              <a:spcBef>
                <a:spcPts val="1000"/>
              </a:spcBef>
              <a:spcAft>
                <a:spcPts val="0"/>
              </a:spcAft>
              <a:buClr>
                <a:schemeClr val="bg1"/>
              </a:buClr>
              <a:buSzPct val="80000"/>
              <a:buFont typeface="Wingdings" panose="05000000000000000000" pitchFamily="2" charset="2"/>
              <a:buChar char="Ø"/>
              <a:tabLst/>
              <a:defRPr/>
            </a:pPr>
            <a:endParaRPr kumimoji="0" lang="en-US" altLang="en-US" b="0" i="0" u="none" strike="noStrike" kern="1200" cap="none" spc="0" normalizeH="0" baseline="0" noProof="0" dirty="0">
              <a:ln>
                <a:noFill/>
              </a:ln>
              <a:solidFill>
                <a:schemeClr val="bg1"/>
              </a:solidFill>
              <a:effectLst/>
              <a:uLnTx/>
              <a:uFillTx/>
              <a:latin typeface="Plus Jakarta Sans Medium" pitchFamily="2" charset="0"/>
              <a:ea typeface="+mn-ea"/>
              <a:cs typeface="Plus Jakarta Sans Medium" pitchFamily="2" charset="0"/>
            </a:endParaRPr>
          </a:p>
          <a:p>
            <a:pPr marL="742950" marR="0" lvl="1" indent="-285750" algn="l" defTabSz="457200" rtl="0" eaLnBrk="1" fontAlgn="auto" latinLnBrk="0" hangingPunct="1">
              <a:lnSpc>
                <a:spcPct val="90000"/>
              </a:lnSpc>
              <a:spcBef>
                <a:spcPts val="1000"/>
              </a:spcBef>
              <a:spcAft>
                <a:spcPts val="0"/>
              </a:spcAft>
              <a:buClr>
                <a:schemeClr val="bg1"/>
              </a:buClr>
              <a:buSzPct val="80000"/>
              <a:buFont typeface="Wingdings" panose="05000000000000000000" pitchFamily="2" charset="2"/>
              <a:buChar char="Ø"/>
              <a:tabLst/>
              <a:defRPr/>
            </a:pPr>
            <a:endParaRPr kumimoji="0" lang="en-US" altLang="en-US" b="0" i="0" u="none" strike="noStrike" kern="1200" cap="none" spc="0" normalizeH="0" baseline="0" noProof="0" dirty="0">
              <a:ln>
                <a:noFill/>
              </a:ln>
              <a:solidFill>
                <a:schemeClr val="bg1"/>
              </a:solidFill>
              <a:effectLst/>
              <a:uLnTx/>
              <a:uFillTx/>
              <a:latin typeface="Plus Jakarta Sans Medium" pitchFamily="2" charset="0"/>
              <a:ea typeface="+mn-ea"/>
              <a:cs typeface="Plus Jakarta Sans Medium" pitchFamily="2" charset="0"/>
            </a:endParaRPr>
          </a:p>
          <a:p>
            <a:pPr marL="742950" marR="0" lvl="1" indent="-285750" algn="l" defTabSz="457200" rtl="0" eaLnBrk="1" fontAlgn="auto" latinLnBrk="0" hangingPunct="1">
              <a:lnSpc>
                <a:spcPct val="90000"/>
              </a:lnSpc>
              <a:spcBef>
                <a:spcPts val="1000"/>
              </a:spcBef>
              <a:spcAft>
                <a:spcPts val="0"/>
              </a:spcAft>
              <a:buClr>
                <a:schemeClr val="bg1"/>
              </a:buClr>
              <a:buSzPct val="80000"/>
              <a:buFont typeface="Wingdings" panose="05000000000000000000" pitchFamily="2" charset="2"/>
              <a:buChar char="Ø"/>
              <a:tabLst/>
              <a:defRPr/>
            </a:pPr>
            <a:endParaRPr kumimoji="0" lang="en-US" altLang="en-US" b="0" i="0" u="none" strike="noStrike" kern="1200" cap="none" spc="0" normalizeH="0" baseline="0" noProof="0" dirty="0">
              <a:ln>
                <a:noFill/>
              </a:ln>
              <a:solidFill>
                <a:schemeClr val="bg1"/>
              </a:solidFill>
              <a:effectLst/>
              <a:uLnTx/>
              <a:uFillTx/>
              <a:latin typeface="Plus Jakarta Sans Medium" pitchFamily="2" charset="0"/>
              <a:ea typeface="+mn-ea"/>
              <a:cs typeface="Plus Jakarta Sans Medium" pitchFamily="2" charset="0"/>
            </a:endParaRPr>
          </a:p>
          <a:p>
            <a:pPr marL="742950" marR="0" lvl="1" indent="-285750" algn="l" defTabSz="457200" rtl="0" eaLnBrk="1" fontAlgn="auto" latinLnBrk="0" hangingPunct="1">
              <a:lnSpc>
                <a:spcPct val="90000"/>
              </a:lnSpc>
              <a:spcBef>
                <a:spcPts val="1000"/>
              </a:spcBef>
              <a:spcAft>
                <a:spcPts val="0"/>
              </a:spcAft>
              <a:buClr>
                <a:schemeClr val="bg1"/>
              </a:buClr>
              <a:buSzPct val="80000"/>
              <a:buFont typeface="Wingdings" panose="05000000000000000000" pitchFamily="2" charset="2"/>
              <a:buChar char="Ø"/>
              <a:tabLst/>
              <a:defRPr/>
            </a:pPr>
            <a:endParaRPr kumimoji="0" lang="en-US" altLang="en-US" b="0" i="0" u="none" strike="noStrike" kern="1200" cap="none" spc="0" normalizeH="0" baseline="0" noProof="0" dirty="0">
              <a:ln>
                <a:noFill/>
              </a:ln>
              <a:solidFill>
                <a:schemeClr val="bg1"/>
              </a:solidFill>
              <a:effectLst/>
              <a:uLnTx/>
              <a:uFillTx/>
              <a:latin typeface="Plus Jakarta Sans Medium" pitchFamily="2" charset="0"/>
              <a:ea typeface="+mn-ea"/>
              <a:cs typeface="Plus Jakarta Sans Medium" pitchFamily="2" charset="0"/>
            </a:endParaRPr>
          </a:p>
        </p:txBody>
      </p:sp>
    </p:spTree>
    <p:extLst>
      <p:ext uri="{BB962C8B-B14F-4D97-AF65-F5344CB8AC3E}">
        <p14:creationId xmlns:p14="http://schemas.microsoft.com/office/powerpoint/2010/main" val="25816667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7">
          <a:extLst>
            <a:ext uri="{FF2B5EF4-FFF2-40B4-BE49-F238E27FC236}">
              <a16:creationId xmlns:a16="http://schemas.microsoft.com/office/drawing/2014/main" id="{B62A98D6-4C60-FC5A-A4C0-5DD2AB2B1BAB}"/>
            </a:ext>
          </a:extLst>
        </p:cNvPr>
        <p:cNvGrpSpPr/>
        <p:nvPr/>
      </p:nvGrpSpPr>
      <p:grpSpPr>
        <a:xfrm>
          <a:off x="0" y="0"/>
          <a:ext cx="0" cy="0"/>
          <a:chOff x="0" y="0"/>
          <a:chExt cx="0" cy="0"/>
        </a:xfrm>
      </p:grpSpPr>
      <p:sp>
        <p:nvSpPr>
          <p:cNvPr id="78" name="Google Shape;78;p13">
            <a:extLst>
              <a:ext uri="{FF2B5EF4-FFF2-40B4-BE49-F238E27FC236}">
                <a16:creationId xmlns:a16="http://schemas.microsoft.com/office/drawing/2014/main" id="{C95A576B-E8EA-DD0C-871F-E41EF7096684}"/>
              </a:ext>
            </a:extLst>
          </p:cNvPr>
          <p:cNvSpPr txBox="1">
            <a:spLocks noGrp="1"/>
          </p:cNvSpPr>
          <p:nvPr>
            <p:ph type="sldNum" idx="12"/>
          </p:nvPr>
        </p:nvSpPr>
        <p:spPr>
          <a:xfrm>
            <a:off x="8713125" y="4792600"/>
            <a:ext cx="201600" cy="186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36</a:t>
            </a:fld>
            <a:endParaRPr/>
          </a:p>
        </p:txBody>
      </p:sp>
      <p:pic>
        <p:nvPicPr>
          <p:cNvPr id="2" name="Picture 4" descr="Mrsa Furuncle">
            <a:extLst>
              <a:ext uri="{FF2B5EF4-FFF2-40B4-BE49-F238E27FC236}">
                <a16:creationId xmlns:a16="http://schemas.microsoft.com/office/drawing/2014/main" id="{049DCAE5-628E-3115-4FFD-56C1EED7BF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8204" y="2678389"/>
            <a:ext cx="2284650" cy="22249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7BFE56D-45D3-F412-DF00-EBB2364CF365}"/>
              </a:ext>
            </a:extLst>
          </p:cNvPr>
          <p:cNvPicPr>
            <a:picLocks noChangeAspect="1"/>
          </p:cNvPicPr>
          <p:nvPr/>
        </p:nvPicPr>
        <p:blipFill>
          <a:blip r:embed="rId4"/>
          <a:stretch>
            <a:fillRect/>
          </a:stretch>
        </p:blipFill>
        <p:spPr>
          <a:xfrm>
            <a:off x="988204" y="212205"/>
            <a:ext cx="2284650" cy="2359545"/>
          </a:xfrm>
          <a:prstGeom prst="rect">
            <a:avLst/>
          </a:prstGeom>
        </p:spPr>
      </p:pic>
      <p:pic>
        <p:nvPicPr>
          <p:cNvPr id="4" name="Picture 3">
            <a:extLst>
              <a:ext uri="{FF2B5EF4-FFF2-40B4-BE49-F238E27FC236}">
                <a16:creationId xmlns:a16="http://schemas.microsoft.com/office/drawing/2014/main" id="{A7CB97B2-A5B0-9BDC-9622-E7A6C48B989B}"/>
              </a:ext>
            </a:extLst>
          </p:cNvPr>
          <p:cNvPicPr>
            <a:picLocks noChangeAspect="1"/>
          </p:cNvPicPr>
          <p:nvPr/>
        </p:nvPicPr>
        <p:blipFill>
          <a:blip r:embed="rId5"/>
          <a:stretch>
            <a:fillRect/>
          </a:stretch>
        </p:blipFill>
        <p:spPr>
          <a:xfrm>
            <a:off x="3542767" y="151110"/>
            <a:ext cx="2284651" cy="2331592"/>
          </a:xfrm>
          <a:prstGeom prst="rect">
            <a:avLst/>
          </a:prstGeom>
        </p:spPr>
      </p:pic>
      <p:pic>
        <p:nvPicPr>
          <p:cNvPr id="5" name="Picture 2" descr="The threat of MRSA, a drug-resistant bacterium commonly picked up in gyms and schools, grows ...">
            <a:extLst>
              <a:ext uri="{FF2B5EF4-FFF2-40B4-BE49-F238E27FC236}">
                <a16:creationId xmlns:a16="http://schemas.microsoft.com/office/drawing/2014/main" id="{FB2F8A0E-78F3-432F-7420-C237D469F1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62544" y="186526"/>
            <a:ext cx="2165490" cy="23315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MRSA | MRSA Infection | Flickr">
            <a:extLst>
              <a:ext uri="{FF2B5EF4-FFF2-40B4-BE49-F238E27FC236}">
                <a16:creationId xmlns:a16="http://schemas.microsoft.com/office/drawing/2014/main" id="{A789FF81-5604-2624-8064-0AFE178125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2165" y="2660798"/>
            <a:ext cx="2284650" cy="22249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MRSA infection Symptoms, Causes, Complications, Diagnosis and Treatment | Natural Health News">
            <a:extLst>
              <a:ext uri="{FF2B5EF4-FFF2-40B4-BE49-F238E27FC236}">
                <a16:creationId xmlns:a16="http://schemas.microsoft.com/office/drawing/2014/main" id="{437007C7-AE0A-DDF0-48F0-850BE0B1C72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36175" y="2678389"/>
            <a:ext cx="2218229" cy="2224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1009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7">
          <a:extLst>
            <a:ext uri="{FF2B5EF4-FFF2-40B4-BE49-F238E27FC236}">
              <a16:creationId xmlns:a16="http://schemas.microsoft.com/office/drawing/2014/main" id="{AE46C037-7422-183E-BC31-6F420F64D1CF}"/>
            </a:ext>
          </a:extLst>
        </p:cNvPr>
        <p:cNvGrpSpPr/>
        <p:nvPr/>
      </p:nvGrpSpPr>
      <p:grpSpPr>
        <a:xfrm>
          <a:off x="0" y="0"/>
          <a:ext cx="0" cy="0"/>
          <a:chOff x="0" y="0"/>
          <a:chExt cx="0" cy="0"/>
        </a:xfrm>
      </p:grpSpPr>
      <p:sp>
        <p:nvSpPr>
          <p:cNvPr id="78" name="Google Shape;78;p13">
            <a:extLst>
              <a:ext uri="{FF2B5EF4-FFF2-40B4-BE49-F238E27FC236}">
                <a16:creationId xmlns:a16="http://schemas.microsoft.com/office/drawing/2014/main" id="{649749AF-6445-D98C-BF73-C45377FFB9F8}"/>
              </a:ext>
            </a:extLst>
          </p:cNvPr>
          <p:cNvSpPr txBox="1">
            <a:spLocks noGrp="1"/>
          </p:cNvSpPr>
          <p:nvPr>
            <p:ph type="sldNum" idx="12"/>
          </p:nvPr>
        </p:nvSpPr>
        <p:spPr>
          <a:xfrm>
            <a:off x="8713125" y="4792600"/>
            <a:ext cx="201600" cy="186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37</a:t>
            </a:fld>
            <a:endParaRPr/>
          </a:p>
        </p:txBody>
      </p:sp>
      <p:sp>
        <p:nvSpPr>
          <p:cNvPr id="2" name="Google Shape;88;p13">
            <a:extLst>
              <a:ext uri="{FF2B5EF4-FFF2-40B4-BE49-F238E27FC236}">
                <a16:creationId xmlns:a16="http://schemas.microsoft.com/office/drawing/2014/main" id="{1466BDD3-1939-93B7-9776-512159D16234}"/>
              </a:ext>
            </a:extLst>
          </p:cNvPr>
          <p:cNvSpPr txBox="1"/>
          <p:nvPr/>
        </p:nvSpPr>
        <p:spPr>
          <a:xfrm>
            <a:off x="696384" y="487684"/>
            <a:ext cx="7808250" cy="635131"/>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3600" dirty="0">
                <a:solidFill>
                  <a:schemeClr val="bg1"/>
                </a:solidFill>
                <a:latin typeface="Plus Jakarta Sans ExtraBold" pitchFamily="2" charset="0"/>
                <a:ea typeface="Plus Jakarta Sans SemiBold"/>
                <a:cs typeface="Plus Jakarta Sans ExtraBold" pitchFamily="2" charset="0"/>
                <a:sym typeface="Plus Jakarta Sans SemiBold"/>
              </a:rPr>
              <a:t>MRSA Isolation</a:t>
            </a:r>
            <a:endParaRPr sz="3600" dirty="0">
              <a:solidFill>
                <a:schemeClr val="bg1"/>
              </a:solidFill>
              <a:latin typeface="Plus Jakarta Sans ExtraBold" pitchFamily="2" charset="0"/>
              <a:ea typeface="Plus Jakarta Sans SemiBold"/>
              <a:cs typeface="Plus Jakarta Sans ExtraBold" pitchFamily="2" charset="0"/>
              <a:sym typeface="Plus Jakarta Sans SemiBold"/>
            </a:endParaRPr>
          </a:p>
        </p:txBody>
      </p:sp>
      <p:sp>
        <p:nvSpPr>
          <p:cNvPr id="4" name="Content Placeholder 2">
            <a:extLst>
              <a:ext uri="{FF2B5EF4-FFF2-40B4-BE49-F238E27FC236}">
                <a16:creationId xmlns:a16="http://schemas.microsoft.com/office/drawing/2014/main" id="{CEE14905-A2FB-8EF6-C0A4-F6412407D421}"/>
              </a:ext>
            </a:extLst>
          </p:cNvPr>
          <p:cNvSpPr txBox="1">
            <a:spLocks/>
          </p:cNvSpPr>
          <p:nvPr/>
        </p:nvSpPr>
        <p:spPr>
          <a:xfrm>
            <a:off x="696384" y="1485900"/>
            <a:ext cx="8104716" cy="337946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R="0" lvl="0" algn="l" defTabSz="457200" rtl="0" eaLnBrk="1" fontAlgn="auto" latinLnBrk="0" hangingPunct="1">
              <a:lnSpc>
                <a:spcPct val="90000"/>
              </a:lnSpc>
              <a:spcBef>
                <a:spcPts val="1000"/>
              </a:spcBef>
              <a:spcAft>
                <a:spcPts val="0"/>
              </a:spcAft>
              <a:buClr>
                <a:schemeClr val="bg1"/>
              </a:buClr>
              <a:buSzPct val="80000"/>
              <a:buFont typeface="Wingdings" panose="05000000000000000000" pitchFamily="2" charset="2"/>
              <a:buChar char="Ø"/>
              <a:tabLst/>
              <a:defRPr/>
            </a:pPr>
            <a:r>
              <a:rPr kumimoji="0" lang="en-US" altLang="en-US" sz="2400" b="0" i="0" u="none" strike="noStrike" kern="1200" cap="none" spc="0" normalizeH="0" baseline="0" noProof="0" dirty="0">
                <a:ln>
                  <a:noFill/>
                </a:ln>
                <a:solidFill>
                  <a:schemeClr val="bg1"/>
                </a:solidFill>
                <a:effectLst/>
                <a:uLnTx/>
                <a:uFillTx/>
                <a:latin typeface="Plus Jakarta Sans SemiBold" pitchFamily="2" charset="0"/>
                <a:cs typeface="Plus Jakarta Sans SemiBold" pitchFamily="2" charset="0"/>
              </a:rPr>
              <a:t>Contact Precautions on admission for ACTIVE disease   </a:t>
            </a:r>
          </a:p>
          <a:p>
            <a:pPr marR="0" lvl="0" algn="l" defTabSz="457200" rtl="0" eaLnBrk="1" fontAlgn="auto" latinLnBrk="0" hangingPunct="1">
              <a:lnSpc>
                <a:spcPct val="90000"/>
              </a:lnSpc>
              <a:spcBef>
                <a:spcPts val="1000"/>
              </a:spcBef>
              <a:spcAft>
                <a:spcPts val="0"/>
              </a:spcAft>
              <a:buClr>
                <a:schemeClr val="bg1"/>
              </a:buClr>
              <a:buSzPct val="80000"/>
              <a:buFont typeface="Wingdings" panose="05000000000000000000" pitchFamily="2" charset="2"/>
              <a:buChar char="Ø"/>
              <a:tabLst/>
              <a:defRPr/>
            </a:pPr>
            <a:r>
              <a:rPr kumimoji="0" lang="en-US" altLang="en-US" sz="2400" b="1" i="0" u="none" strike="noStrike" kern="1200" cap="none" spc="0" normalizeH="0" baseline="0" noProof="0" dirty="0">
                <a:ln>
                  <a:noFill/>
                </a:ln>
                <a:solidFill>
                  <a:srgbClr val="C00000"/>
                </a:solidFill>
                <a:effectLst/>
                <a:uLnTx/>
                <a:uFillTx/>
                <a:latin typeface="Plus Jakarta Sans SemiBold" pitchFamily="2" charset="0"/>
                <a:cs typeface="Plus Jakarta Sans SemiBold" pitchFamily="2" charset="0"/>
              </a:rPr>
              <a:t>Active Disease: Open and Draining wounds or current respiratory illness</a:t>
            </a:r>
          </a:p>
          <a:p>
            <a:pPr marR="0" lvl="0" algn="l" defTabSz="457200" rtl="0" eaLnBrk="1" fontAlgn="auto" latinLnBrk="0" hangingPunct="1">
              <a:lnSpc>
                <a:spcPct val="90000"/>
              </a:lnSpc>
              <a:spcBef>
                <a:spcPts val="1000"/>
              </a:spcBef>
              <a:spcAft>
                <a:spcPts val="0"/>
              </a:spcAft>
              <a:buClr>
                <a:schemeClr val="bg1"/>
              </a:buClr>
              <a:buSzPct val="80000"/>
              <a:buFont typeface="Wingdings" panose="05000000000000000000" pitchFamily="2" charset="2"/>
              <a:buChar char="Ø"/>
              <a:tabLst/>
              <a:defRPr/>
            </a:pPr>
            <a:r>
              <a:rPr kumimoji="0" lang="en-US" altLang="en-US" sz="2400" b="0" i="0" u="none" strike="noStrike" kern="1200" cap="none" spc="0" normalizeH="0" baseline="0" noProof="0" dirty="0">
                <a:ln>
                  <a:noFill/>
                </a:ln>
                <a:solidFill>
                  <a:schemeClr val="bg1"/>
                </a:solidFill>
                <a:effectLst/>
                <a:uLnTx/>
                <a:uFillTx/>
                <a:latin typeface="Plus Jakarta Sans SemiBold" pitchFamily="2" charset="0"/>
                <a:cs typeface="Plus Jakarta Sans SemiBold" pitchFamily="2" charset="0"/>
              </a:rPr>
              <a:t>Can be </a:t>
            </a:r>
            <a:r>
              <a:rPr kumimoji="0" lang="en-US" altLang="en-US" sz="2400" b="0" i="0" u="none" strike="noStrike" kern="1200" cap="none" spc="0" normalizeH="0" baseline="0" noProof="0" dirty="0" err="1">
                <a:ln>
                  <a:noFill/>
                </a:ln>
                <a:solidFill>
                  <a:schemeClr val="bg1"/>
                </a:solidFill>
                <a:effectLst/>
                <a:uLnTx/>
                <a:uFillTx/>
                <a:latin typeface="Plus Jakarta Sans SemiBold" pitchFamily="2" charset="0"/>
                <a:cs typeface="Plus Jakarta Sans SemiBold" pitchFamily="2" charset="0"/>
              </a:rPr>
              <a:t>cohorted</a:t>
            </a:r>
            <a:endParaRPr kumimoji="0" lang="en-US" altLang="en-US" sz="2400" b="0" i="0" u="none" strike="noStrike" kern="1200" cap="none" spc="0" normalizeH="0" baseline="0" noProof="0" dirty="0">
              <a:ln>
                <a:noFill/>
              </a:ln>
              <a:solidFill>
                <a:schemeClr val="bg1"/>
              </a:solidFill>
              <a:effectLst/>
              <a:uLnTx/>
              <a:uFillTx/>
              <a:latin typeface="Plus Jakarta Sans SemiBold" pitchFamily="2" charset="0"/>
              <a:cs typeface="Plus Jakarta Sans SemiBold" pitchFamily="2" charset="0"/>
            </a:endParaRPr>
          </a:p>
          <a:p>
            <a:pPr marR="0" lvl="0" algn="l" defTabSz="457200" rtl="0" eaLnBrk="1" fontAlgn="auto" latinLnBrk="0" hangingPunct="1">
              <a:lnSpc>
                <a:spcPct val="90000"/>
              </a:lnSpc>
              <a:spcBef>
                <a:spcPts val="1000"/>
              </a:spcBef>
              <a:spcAft>
                <a:spcPts val="0"/>
              </a:spcAft>
              <a:buClr>
                <a:schemeClr val="bg1"/>
              </a:buClr>
              <a:buSzPct val="80000"/>
              <a:buFont typeface="Wingdings" panose="05000000000000000000" pitchFamily="2" charset="2"/>
              <a:buChar char="Ø"/>
              <a:tabLst/>
              <a:defRPr/>
            </a:pPr>
            <a:r>
              <a:rPr kumimoji="0" lang="en-US" altLang="en-US" sz="2400" b="0" i="0" u="none" strike="noStrike" kern="1200" cap="none" spc="0" normalizeH="0" baseline="0" noProof="0" dirty="0">
                <a:ln>
                  <a:noFill/>
                </a:ln>
                <a:solidFill>
                  <a:schemeClr val="bg1"/>
                </a:solidFill>
                <a:effectLst/>
                <a:uLnTx/>
                <a:uFillTx/>
                <a:latin typeface="Plus Jakarta Sans SemiBold" pitchFamily="2" charset="0"/>
                <a:cs typeface="Plus Jakarta Sans SemiBold" pitchFamily="2" charset="0"/>
              </a:rPr>
              <a:t>Isolation for Nares/Colonization is not needed</a:t>
            </a:r>
          </a:p>
          <a:p>
            <a:pPr marR="0" lvl="0" algn="l" defTabSz="457200" rtl="0" eaLnBrk="1" fontAlgn="auto" latinLnBrk="0" hangingPunct="1">
              <a:lnSpc>
                <a:spcPct val="100000"/>
              </a:lnSpc>
              <a:spcBef>
                <a:spcPts val="1000"/>
              </a:spcBef>
              <a:spcAft>
                <a:spcPts val="0"/>
              </a:spcAft>
              <a:buClr>
                <a:schemeClr val="bg1"/>
              </a:buClr>
              <a:buSzPct val="80000"/>
              <a:buFont typeface="Wingdings" panose="05000000000000000000" pitchFamily="2" charset="2"/>
              <a:buChar char="Ø"/>
              <a:tabLst/>
              <a:defRPr/>
            </a:pPr>
            <a:endParaRPr kumimoji="0" lang="en-US" sz="2400" b="0" i="0" u="none" strike="noStrike" kern="1200" cap="none" spc="0" normalizeH="0" baseline="0" noProof="0" dirty="0">
              <a:ln>
                <a:noFill/>
              </a:ln>
              <a:solidFill>
                <a:schemeClr val="bg1"/>
              </a:solidFill>
              <a:effectLst/>
              <a:uLnTx/>
              <a:uFillTx/>
              <a:latin typeface="Plus Jakarta Sans SemiBold" pitchFamily="2" charset="0"/>
              <a:cs typeface="Plus Jakarta Sans SemiBold" pitchFamily="2" charset="0"/>
            </a:endParaRPr>
          </a:p>
        </p:txBody>
      </p:sp>
    </p:spTree>
    <p:extLst>
      <p:ext uri="{BB962C8B-B14F-4D97-AF65-F5344CB8AC3E}">
        <p14:creationId xmlns:p14="http://schemas.microsoft.com/office/powerpoint/2010/main" val="2997919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7">
          <a:extLst>
            <a:ext uri="{FF2B5EF4-FFF2-40B4-BE49-F238E27FC236}">
              <a16:creationId xmlns:a16="http://schemas.microsoft.com/office/drawing/2014/main" id="{187C233F-1280-A41A-F517-2E5EF19F671F}"/>
            </a:ext>
          </a:extLst>
        </p:cNvPr>
        <p:cNvGrpSpPr/>
        <p:nvPr/>
      </p:nvGrpSpPr>
      <p:grpSpPr>
        <a:xfrm>
          <a:off x="0" y="0"/>
          <a:ext cx="0" cy="0"/>
          <a:chOff x="0" y="0"/>
          <a:chExt cx="0" cy="0"/>
        </a:xfrm>
      </p:grpSpPr>
      <p:sp>
        <p:nvSpPr>
          <p:cNvPr id="78" name="Google Shape;78;p13">
            <a:extLst>
              <a:ext uri="{FF2B5EF4-FFF2-40B4-BE49-F238E27FC236}">
                <a16:creationId xmlns:a16="http://schemas.microsoft.com/office/drawing/2014/main" id="{3681AF82-CD1C-B52E-67BF-E3512D6A9E0C}"/>
              </a:ext>
            </a:extLst>
          </p:cNvPr>
          <p:cNvSpPr txBox="1">
            <a:spLocks noGrp="1"/>
          </p:cNvSpPr>
          <p:nvPr>
            <p:ph type="sldNum" idx="12"/>
          </p:nvPr>
        </p:nvSpPr>
        <p:spPr>
          <a:xfrm>
            <a:off x="8713125" y="4792600"/>
            <a:ext cx="201600" cy="186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38</a:t>
            </a:fld>
            <a:endParaRPr/>
          </a:p>
        </p:txBody>
      </p:sp>
      <p:sp>
        <p:nvSpPr>
          <p:cNvPr id="2" name="Google Shape;88;p13">
            <a:extLst>
              <a:ext uri="{FF2B5EF4-FFF2-40B4-BE49-F238E27FC236}">
                <a16:creationId xmlns:a16="http://schemas.microsoft.com/office/drawing/2014/main" id="{9D9EADA5-18C7-B305-BF33-9F0AB2B9D10A}"/>
              </a:ext>
            </a:extLst>
          </p:cNvPr>
          <p:cNvSpPr txBox="1"/>
          <p:nvPr/>
        </p:nvSpPr>
        <p:spPr>
          <a:xfrm>
            <a:off x="810684" y="249559"/>
            <a:ext cx="7808250" cy="902966"/>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2800" dirty="0">
                <a:solidFill>
                  <a:schemeClr val="bg1"/>
                </a:solidFill>
                <a:latin typeface="Plus Jakarta Sans ExtraBold" pitchFamily="2" charset="0"/>
                <a:ea typeface="Plus Jakarta Sans SemiBold"/>
                <a:cs typeface="Plus Jakarta Sans ExtraBold" pitchFamily="2" charset="0"/>
                <a:sym typeface="Plus Jakarta Sans SemiBold"/>
              </a:rPr>
              <a:t>Surveillance Testing for MRSA: Swab nares on admit if: </a:t>
            </a:r>
            <a:endParaRPr sz="2800" dirty="0">
              <a:solidFill>
                <a:schemeClr val="bg1"/>
              </a:solidFill>
              <a:latin typeface="Plus Jakarta Sans ExtraBold" pitchFamily="2" charset="0"/>
              <a:ea typeface="Plus Jakarta Sans SemiBold"/>
              <a:cs typeface="Plus Jakarta Sans ExtraBold" pitchFamily="2" charset="0"/>
              <a:sym typeface="Plus Jakarta Sans SemiBold"/>
            </a:endParaRPr>
          </a:p>
        </p:txBody>
      </p:sp>
      <p:sp>
        <p:nvSpPr>
          <p:cNvPr id="3" name="Google Shape;88;p13">
            <a:extLst>
              <a:ext uri="{FF2B5EF4-FFF2-40B4-BE49-F238E27FC236}">
                <a16:creationId xmlns:a16="http://schemas.microsoft.com/office/drawing/2014/main" id="{52B7A628-3FEB-8EC3-77DE-A4EFE589ABC2}"/>
              </a:ext>
            </a:extLst>
          </p:cNvPr>
          <p:cNvSpPr txBox="1"/>
          <p:nvPr/>
        </p:nvSpPr>
        <p:spPr>
          <a:xfrm>
            <a:off x="810684" y="1237484"/>
            <a:ext cx="7808250" cy="3741416"/>
          </a:xfrm>
          <a:prstGeom prst="rect">
            <a:avLst/>
          </a:prstGeom>
          <a:noFill/>
          <a:ln>
            <a:noFill/>
          </a:ln>
        </p:spPr>
        <p:txBody>
          <a:bodyPr spcFirstLastPara="1" wrap="square" lIns="0" tIns="0" rIns="0" bIns="0" anchor="t" anchorCtr="0">
            <a:noAutofit/>
          </a:bodyPr>
          <a:lstStyle/>
          <a:p>
            <a:pPr marL="285750" lvl="0" indent="-285750" rtl="0">
              <a:spcBef>
                <a:spcPts val="0"/>
              </a:spcBef>
              <a:spcAft>
                <a:spcPts val="1200"/>
              </a:spcAft>
              <a:buFont typeface="Arial" panose="020B0604020202020204" pitchFamily="34" charset="0"/>
              <a:buChar char="•"/>
            </a:pPr>
            <a:r>
              <a:rPr lang="en" sz="1600" dirty="0">
                <a:solidFill>
                  <a:schemeClr val="bg1"/>
                </a:solidFill>
                <a:latin typeface="Plus Jakarta Sans Medium" pitchFamily="2" charset="0"/>
                <a:ea typeface="Plus Jakarta Sans SemiBold"/>
                <a:cs typeface="Plus Jakarta Sans Medium" pitchFamily="2" charset="0"/>
                <a:sym typeface="Plus Jakarta Sans SemiBold"/>
              </a:rPr>
              <a:t>Transferred from Skilled Nursing Facility (or High-Risk Healthcare Facility determined by Physician)</a:t>
            </a:r>
          </a:p>
          <a:p>
            <a:pPr marL="285750" lvl="0" indent="-285750" rtl="0">
              <a:spcBef>
                <a:spcPts val="0"/>
              </a:spcBef>
              <a:spcAft>
                <a:spcPts val="1200"/>
              </a:spcAft>
              <a:buFont typeface="Arial" panose="020B0604020202020204" pitchFamily="34" charset="0"/>
              <a:buChar char="•"/>
            </a:pPr>
            <a:r>
              <a:rPr lang="en" sz="1600" dirty="0">
                <a:solidFill>
                  <a:schemeClr val="bg1"/>
                </a:solidFill>
                <a:latin typeface="Plus Jakarta Sans Medium" pitchFamily="2" charset="0"/>
                <a:ea typeface="Plus Jakarta Sans SemiBold"/>
                <a:cs typeface="Plus Jakarta Sans Medium" pitchFamily="2" charset="0"/>
                <a:sym typeface="Plus Jakarta Sans SemiBold"/>
              </a:rPr>
              <a:t>Discharge from an Acute Care Hospital within 30 days of the admit</a:t>
            </a:r>
          </a:p>
          <a:p>
            <a:pPr marL="285750" lvl="0" indent="-285750" rtl="0">
              <a:spcBef>
                <a:spcPts val="0"/>
              </a:spcBef>
              <a:spcAft>
                <a:spcPts val="1200"/>
              </a:spcAft>
              <a:buFont typeface="Arial" panose="020B0604020202020204" pitchFamily="34" charset="0"/>
              <a:buChar char="•"/>
            </a:pPr>
            <a:r>
              <a:rPr lang="en" sz="1600" dirty="0">
                <a:solidFill>
                  <a:schemeClr val="bg1"/>
                </a:solidFill>
                <a:latin typeface="Plus Jakarta Sans Medium" pitchFamily="2" charset="0"/>
                <a:ea typeface="Plus Jakarta Sans SemiBold"/>
                <a:cs typeface="Plus Jakarta Sans Medium" pitchFamily="2" charset="0"/>
                <a:sym typeface="Plus Jakarta Sans SemiBold"/>
              </a:rPr>
              <a:t>Admit to ICU within 24 hours of admission (Admit to ICN from another hospital)</a:t>
            </a:r>
          </a:p>
          <a:p>
            <a:pPr marL="285750" lvl="0" indent="-285750" rtl="0">
              <a:spcBef>
                <a:spcPts val="0"/>
              </a:spcBef>
              <a:spcAft>
                <a:spcPts val="1200"/>
              </a:spcAft>
              <a:buFont typeface="Arial" panose="020B0604020202020204" pitchFamily="34" charset="0"/>
              <a:buChar char="•"/>
            </a:pPr>
            <a:r>
              <a:rPr lang="en" sz="1600" dirty="0">
                <a:solidFill>
                  <a:schemeClr val="bg1"/>
                </a:solidFill>
                <a:latin typeface="Plus Jakarta Sans ExtraBold" pitchFamily="2" charset="0"/>
                <a:ea typeface="Plus Jakarta Sans SemiBold"/>
                <a:cs typeface="Plus Jakarta Sans ExtraBold" pitchFamily="2" charset="0"/>
                <a:sym typeface="Plus Jakarta Sans SemiBold"/>
              </a:rPr>
              <a:t>ALL</a:t>
            </a:r>
            <a:r>
              <a:rPr lang="en" sz="1600" dirty="0">
                <a:solidFill>
                  <a:schemeClr val="bg1"/>
                </a:solidFill>
                <a:latin typeface="Plus Jakarta Sans Medium" pitchFamily="2" charset="0"/>
                <a:ea typeface="Plus Jakarta Sans SemiBold"/>
                <a:cs typeface="Plus Jakarta Sans Medium" pitchFamily="2" charset="0"/>
                <a:sym typeface="Plus Jakarta Sans SemiBold"/>
              </a:rPr>
              <a:t> dialysis patients </a:t>
            </a:r>
            <a:r>
              <a:rPr lang="en" sz="1600" dirty="0">
                <a:solidFill>
                  <a:schemeClr val="bg1"/>
                </a:solidFill>
                <a:latin typeface="Plus Jakarta Sans ExtraBold" pitchFamily="2" charset="0"/>
                <a:ea typeface="Plus Jakarta Sans SemiBold"/>
                <a:cs typeface="Plus Jakarta Sans ExtraBold" pitchFamily="2" charset="0"/>
                <a:sym typeface="Plus Jakarta Sans SemiBold"/>
              </a:rPr>
              <a:t>ON DISCHARGE</a:t>
            </a:r>
          </a:p>
          <a:p>
            <a:pPr marL="285750" lvl="0" indent="-285750" rtl="0">
              <a:spcBef>
                <a:spcPts val="0"/>
              </a:spcBef>
              <a:spcAft>
                <a:spcPts val="1200"/>
              </a:spcAft>
              <a:buFont typeface="Arial" panose="020B0604020202020204" pitchFamily="34" charset="0"/>
              <a:buChar char="•"/>
            </a:pPr>
            <a:r>
              <a:rPr lang="en" sz="1600" dirty="0">
                <a:solidFill>
                  <a:schemeClr val="bg1"/>
                </a:solidFill>
                <a:latin typeface="Plus Jakarta Sans Medium" pitchFamily="2" charset="0"/>
                <a:ea typeface="Plus Jakarta Sans SemiBold"/>
                <a:cs typeface="Plus Jakarta Sans Medium" pitchFamily="2" charset="0"/>
                <a:sym typeface="Plus Jakarta Sans SemiBold"/>
              </a:rPr>
              <a:t>Susceptible immunocompromised surgery patient determined within 1</a:t>
            </a:r>
            <a:r>
              <a:rPr lang="en" sz="1600" baseline="30000" dirty="0">
                <a:solidFill>
                  <a:schemeClr val="bg1"/>
                </a:solidFill>
                <a:latin typeface="Plus Jakarta Sans Medium" pitchFamily="2" charset="0"/>
                <a:ea typeface="Plus Jakarta Sans SemiBold"/>
                <a:cs typeface="Plus Jakarta Sans Medium" pitchFamily="2" charset="0"/>
                <a:sym typeface="Plus Jakarta Sans SemiBold"/>
              </a:rPr>
              <a:t>st</a:t>
            </a:r>
            <a:r>
              <a:rPr lang="en" sz="1600" dirty="0">
                <a:solidFill>
                  <a:schemeClr val="bg1"/>
                </a:solidFill>
                <a:latin typeface="Plus Jakarta Sans Medium" pitchFamily="2" charset="0"/>
                <a:ea typeface="Plus Jakarta Sans SemiBold"/>
                <a:cs typeface="Plus Jakarta Sans Medium" pitchFamily="2" charset="0"/>
                <a:sym typeface="Plus Jakarta Sans SemiBold"/>
              </a:rPr>
              <a:t> 24 hours admit, determined by Physician. </a:t>
            </a:r>
          </a:p>
          <a:p>
            <a:pPr marL="285750" lvl="0" indent="-285750" rtl="0">
              <a:spcBef>
                <a:spcPts val="0"/>
              </a:spcBef>
              <a:spcAft>
                <a:spcPts val="1200"/>
              </a:spcAft>
              <a:buFont typeface="Arial" panose="020B0604020202020204" pitchFamily="34" charset="0"/>
              <a:buChar char="•"/>
            </a:pPr>
            <a:r>
              <a:rPr lang="en" sz="1600" dirty="0">
                <a:solidFill>
                  <a:schemeClr val="bg1"/>
                </a:solidFill>
                <a:latin typeface="Plus Jakarta Sans ExtraBold" pitchFamily="2" charset="0"/>
                <a:ea typeface="Plus Jakarta Sans SemiBold"/>
                <a:cs typeface="Plus Jakarta Sans ExtraBold" pitchFamily="2" charset="0"/>
                <a:sym typeface="Plus Jakarta Sans SemiBold"/>
              </a:rPr>
              <a:t>Positive for MRSA? Documented MD notification of patient or responsible party; documented teaching to prevent transmission of MRSA; documented notification of receiving hospital/SNF on discharge. </a:t>
            </a:r>
          </a:p>
          <a:p>
            <a:pPr marL="285750" lvl="0" indent="-285750" rtl="0">
              <a:spcBef>
                <a:spcPts val="0"/>
              </a:spcBef>
              <a:spcAft>
                <a:spcPts val="1200"/>
              </a:spcAft>
              <a:buFont typeface="Arial" panose="020B0604020202020204" pitchFamily="34" charset="0"/>
              <a:buChar char="•"/>
            </a:pPr>
            <a:r>
              <a:rPr lang="en" sz="1600" u="sng" dirty="0">
                <a:solidFill>
                  <a:srgbClr val="C00000"/>
                </a:solidFill>
                <a:latin typeface="Plus Jakarta Sans ExtraBold" pitchFamily="2" charset="0"/>
                <a:ea typeface="Plus Jakarta Sans SemiBold"/>
                <a:cs typeface="Plus Jakarta Sans ExtraBold" pitchFamily="2" charset="0"/>
                <a:sym typeface="Plus Jakarta Sans SemiBold"/>
              </a:rPr>
              <a:t>****Put Chart alert on the EMR****</a:t>
            </a:r>
          </a:p>
        </p:txBody>
      </p:sp>
    </p:spTree>
    <p:extLst>
      <p:ext uri="{BB962C8B-B14F-4D97-AF65-F5344CB8AC3E}">
        <p14:creationId xmlns:p14="http://schemas.microsoft.com/office/powerpoint/2010/main" val="31496211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7">
          <a:extLst>
            <a:ext uri="{FF2B5EF4-FFF2-40B4-BE49-F238E27FC236}">
              <a16:creationId xmlns:a16="http://schemas.microsoft.com/office/drawing/2014/main" id="{7EFA480E-5B59-49AB-DDC6-BB3E2F95E1AE}"/>
            </a:ext>
          </a:extLst>
        </p:cNvPr>
        <p:cNvGrpSpPr/>
        <p:nvPr/>
      </p:nvGrpSpPr>
      <p:grpSpPr>
        <a:xfrm>
          <a:off x="0" y="0"/>
          <a:ext cx="0" cy="0"/>
          <a:chOff x="0" y="0"/>
          <a:chExt cx="0" cy="0"/>
        </a:xfrm>
      </p:grpSpPr>
      <p:sp>
        <p:nvSpPr>
          <p:cNvPr id="78" name="Google Shape;78;p13">
            <a:extLst>
              <a:ext uri="{FF2B5EF4-FFF2-40B4-BE49-F238E27FC236}">
                <a16:creationId xmlns:a16="http://schemas.microsoft.com/office/drawing/2014/main" id="{E1AA86B0-246A-AA84-6FE5-C1B9FF956F59}"/>
              </a:ext>
            </a:extLst>
          </p:cNvPr>
          <p:cNvSpPr txBox="1">
            <a:spLocks noGrp="1"/>
          </p:cNvSpPr>
          <p:nvPr>
            <p:ph type="sldNum" idx="12"/>
          </p:nvPr>
        </p:nvSpPr>
        <p:spPr>
          <a:xfrm>
            <a:off x="8713125" y="4792600"/>
            <a:ext cx="201600" cy="186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39</a:t>
            </a:fld>
            <a:endParaRPr/>
          </a:p>
        </p:txBody>
      </p:sp>
      <p:sp>
        <p:nvSpPr>
          <p:cNvPr id="2" name="Google Shape;88;p13">
            <a:extLst>
              <a:ext uri="{FF2B5EF4-FFF2-40B4-BE49-F238E27FC236}">
                <a16:creationId xmlns:a16="http://schemas.microsoft.com/office/drawing/2014/main" id="{131214FC-3B1F-D18B-F288-E1E409AF10AD}"/>
              </a:ext>
            </a:extLst>
          </p:cNvPr>
          <p:cNvSpPr txBox="1"/>
          <p:nvPr/>
        </p:nvSpPr>
        <p:spPr>
          <a:xfrm>
            <a:off x="810684" y="468634"/>
            <a:ext cx="7808250" cy="902966"/>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2800" dirty="0">
                <a:solidFill>
                  <a:schemeClr val="bg1"/>
                </a:solidFill>
                <a:latin typeface="Plus Jakarta Sans ExtraBold" pitchFamily="2" charset="0"/>
                <a:ea typeface="Plus Jakarta Sans SemiBold"/>
                <a:cs typeface="Plus Jakarta Sans ExtraBold" pitchFamily="2" charset="0"/>
                <a:sym typeface="Plus Jakarta Sans SemiBold"/>
              </a:rPr>
              <a:t>Other Pathogens of Importance we routinely monitor</a:t>
            </a:r>
            <a:endParaRPr sz="2800" dirty="0">
              <a:solidFill>
                <a:schemeClr val="bg1"/>
              </a:solidFill>
              <a:latin typeface="Plus Jakarta Sans ExtraBold" pitchFamily="2" charset="0"/>
              <a:ea typeface="Plus Jakarta Sans SemiBold"/>
              <a:cs typeface="Plus Jakarta Sans ExtraBold" pitchFamily="2" charset="0"/>
              <a:sym typeface="Plus Jakarta Sans SemiBold"/>
            </a:endParaRPr>
          </a:p>
        </p:txBody>
      </p:sp>
      <p:sp>
        <p:nvSpPr>
          <p:cNvPr id="3" name="Google Shape;88;p13">
            <a:extLst>
              <a:ext uri="{FF2B5EF4-FFF2-40B4-BE49-F238E27FC236}">
                <a16:creationId xmlns:a16="http://schemas.microsoft.com/office/drawing/2014/main" id="{A08EB02D-21B3-C603-442A-78F29089437C}"/>
              </a:ext>
            </a:extLst>
          </p:cNvPr>
          <p:cNvSpPr txBox="1"/>
          <p:nvPr/>
        </p:nvSpPr>
        <p:spPr>
          <a:xfrm>
            <a:off x="810684" y="1440375"/>
            <a:ext cx="7808250" cy="3445375"/>
          </a:xfrm>
          <a:prstGeom prst="rect">
            <a:avLst/>
          </a:prstGeom>
          <a:noFill/>
          <a:ln>
            <a:noFill/>
          </a:ln>
        </p:spPr>
        <p:txBody>
          <a:bodyPr spcFirstLastPara="1" wrap="square" lIns="0" tIns="0" rIns="0" bIns="0" anchor="t" anchorCtr="0">
            <a:noAutofit/>
          </a:bodyPr>
          <a:lstStyle/>
          <a:p>
            <a:pPr marL="285750" lvl="0" indent="-285750" rtl="0">
              <a:spcBef>
                <a:spcPts val="0"/>
              </a:spcBef>
              <a:spcAft>
                <a:spcPts val="1200"/>
              </a:spcAft>
              <a:buFont typeface="Arial" panose="020B0604020202020204" pitchFamily="34" charset="0"/>
              <a:buChar char="•"/>
            </a:pPr>
            <a:r>
              <a:rPr lang="en" sz="1800" dirty="0">
                <a:solidFill>
                  <a:schemeClr val="bg1"/>
                </a:solidFill>
                <a:latin typeface="Plus Jakarta Sans Medium" pitchFamily="2" charset="0"/>
                <a:ea typeface="Plus Jakarta Sans SemiBold"/>
                <a:cs typeface="Plus Jakarta Sans Medium" pitchFamily="2" charset="0"/>
                <a:sym typeface="Plus Jakarta Sans SemiBold"/>
              </a:rPr>
              <a:t>Influenza</a:t>
            </a:r>
          </a:p>
          <a:p>
            <a:pPr marL="285750" lvl="0" indent="-285750" rtl="0">
              <a:spcBef>
                <a:spcPts val="0"/>
              </a:spcBef>
              <a:spcAft>
                <a:spcPts val="1200"/>
              </a:spcAft>
              <a:buFont typeface="Arial" panose="020B0604020202020204" pitchFamily="34" charset="0"/>
              <a:buChar char="•"/>
            </a:pPr>
            <a:r>
              <a:rPr lang="en" sz="1800" dirty="0">
                <a:solidFill>
                  <a:srgbClr val="C00000"/>
                </a:solidFill>
                <a:latin typeface="Plus Jakarta Sans ExtraBold" pitchFamily="2" charset="0"/>
                <a:ea typeface="Plus Jakarta Sans SemiBold"/>
                <a:cs typeface="Plus Jakarta Sans ExtraBold" pitchFamily="2" charset="0"/>
                <a:sym typeface="Plus Jakarta Sans SemiBold"/>
              </a:rPr>
              <a:t>TB- 61 Active cases in SJGH in 2025- N</a:t>
            </a:r>
            <a:r>
              <a:rPr lang="en-US" sz="1800" dirty="0">
                <a:solidFill>
                  <a:srgbClr val="C00000"/>
                </a:solidFill>
                <a:latin typeface="Plus Jakarta Sans ExtraBold" pitchFamily="2" charset="0"/>
                <a:ea typeface="Plus Jakarta Sans SemiBold"/>
                <a:cs typeface="Plus Jakarta Sans ExtraBold" pitchFamily="2" charset="0"/>
                <a:sym typeface="Plus Jakarta Sans SemiBold"/>
              </a:rPr>
              <a:t>e</a:t>
            </a:r>
            <a:r>
              <a:rPr lang="en" sz="1800" dirty="0">
                <a:solidFill>
                  <a:srgbClr val="C00000"/>
                </a:solidFill>
                <a:latin typeface="Plus Jakarta Sans ExtraBold" pitchFamily="2" charset="0"/>
                <a:ea typeface="Plus Jakarta Sans SemiBold"/>
                <a:cs typeface="Plus Jakarta Sans ExtraBold" pitchFamily="2" charset="0"/>
                <a:sym typeface="Plus Jakarta Sans SemiBold"/>
              </a:rPr>
              <a:t>wly diagnosed here!</a:t>
            </a:r>
          </a:p>
          <a:p>
            <a:pPr marL="285750" lvl="0" indent="-285750" rtl="0">
              <a:spcBef>
                <a:spcPts val="0"/>
              </a:spcBef>
              <a:spcAft>
                <a:spcPts val="1200"/>
              </a:spcAft>
              <a:buFont typeface="Arial" panose="020B0604020202020204" pitchFamily="34" charset="0"/>
              <a:buChar char="•"/>
            </a:pPr>
            <a:r>
              <a:rPr lang="en" sz="1800" dirty="0">
                <a:solidFill>
                  <a:schemeClr val="bg1"/>
                </a:solidFill>
                <a:latin typeface="Plus Jakarta Sans Medium" pitchFamily="2" charset="0"/>
                <a:ea typeface="Plus Jakarta Sans SemiBold"/>
                <a:cs typeface="Plus Jakarta Sans Medium" pitchFamily="2" charset="0"/>
                <a:sym typeface="Plus Jakarta Sans SemiBold"/>
              </a:rPr>
              <a:t>Candida auris- None in San Joaquin County, YET! </a:t>
            </a:r>
          </a:p>
          <a:p>
            <a:pPr marL="285750" lvl="0" indent="-285750" rtl="0">
              <a:spcBef>
                <a:spcPts val="0"/>
              </a:spcBef>
              <a:spcAft>
                <a:spcPts val="1200"/>
              </a:spcAft>
              <a:buFont typeface="Arial" panose="020B0604020202020204" pitchFamily="34" charset="0"/>
              <a:buChar char="•"/>
            </a:pPr>
            <a:r>
              <a:rPr lang="en" sz="1800" dirty="0">
                <a:solidFill>
                  <a:schemeClr val="bg1"/>
                </a:solidFill>
                <a:latin typeface="Plus Jakarta Sans Medium" pitchFamily="2" charset="0"/>
                <a:ea typeface="Plus Jakarta Sans SemiBold"/>
                <a:cs typeface="Plus Jakarta Sans Medium" pitchFamily="2" charset="0"/>
                <a:sym typeface="Plus Jakarta Sans SemiBold"/>
              </a:rPr>
              <a:t>Legionella – Present in another facility in San Joaquin County</a:t>
            </a:r>
          </a:p>
          <a:p>
            <a:pPr marL="285750" lvl="0" indent="-285750" rtl="0">
              <a:spcBef>
                <a:spcPts val="0"/>
              </a:spcBef>
              <a:spcAft>
                <a:spcPts val="1200"/>
              </a:spcAft>
              <a:buFont typeface="Arial" panose="020B0604020202020204" pitchFamily="34" charset="0"/>
              <a:buChar char="•"/>
            </a:pPr>
            <a:r>
              <a:rPr lang="en" sz="1800" dirty="0">
                <a:solidFill>
                  <a:schemeClr val="bg1"/>
                </a:solidFill>
                <a:latin typeface="Plus Jakarta Sans Medium" pitchFamily="2" charset="0"/>
                <a:ea typeface="Plus Jakarta Sans SemiBold"/>
                <a:cs typeface="Plus Jakarta Sans Medium" pitchFamily="2" charset="0"/>
                <a:sym typeface="Plus Jakarta Sans SemiBold"/>
              </a:rPr>
              <a:t>SARS-CoV-2 – Covid</a:t>
            </a:r>
          </a:p>
          <a:p>
            <a:pPr marL="285750" lvl="0" indent="-285750" rtl="0">
              <a:spcBef>
                <a:spcPts val="0"/>
              </a:spcBef>
              <a:spcAft>
                <a:spcPts val="1200"/>
              </a:spcAft>
              <a:buFont typeface="Arial" panose="020B0604020202020204" pitchFamily="34" charset="0"/>
              <a:buChar char="•"/>
            </a:pPr>
            <a:r>
              <a:rPr lang="en" sz="1800" dirty="0">
                <a:solidFill>
                  <a:schemeClr val="bg1"/>
                </a:solidFill>
                <a:latin typeface="Plus Jakarta Sans Medium" pitchFamily="2" charset="0"/>
                <a:ea typeface="Plus Jakarta Sans SemiBold"/>
                <a:cs typeface="Plus Jakarta Sans Medium" pitchFamily="2" charset="0"/>
                <a:sym typeface="Plus Jakarta Sans SemiBold"/>
              </a:rPr>
              <a:t>Acinebacter- A. baumannii is the most concern. Specific to Hospitals and spreads like wildfire! Must practice great Hand Hygiene and Isolation precautions to prevent its spread!</a:t>
            </a:r>
          </a:p>
          <a:p>
            <a:pPr marL="285750" lvl="0" indent="-285750" rtl="0">
              <a:spcBef>
                <a:spcPts val="0"/>
              </a:spcBef>
              <a:spcAft>
                <a:spcPts val="1200"/>
              </a:spcAft>
              <a:buFont typeface="Arial" panose="020B0604020202020204" pitchFamily="34" charset="0"/>
              <a:buChar char="•"/>
            </a:pPr>
            <a:endParaRPr lang="en" sz="1800" u="sng" dirty="0">
              <a:solidFill>
                <a:srgbClr val="C00000"/>
              </a:solidFill>
              <a:latin typeface="Plus Jakarta Sans ExtraBold" pitchFamily="2" charset="0"/>
              <a:ea typeface="Plus Jakarta Sans SemiBold"/>
              <a:cs typeface="Plus Jakarta Sans ExtraBold" pitchFamily="2" charset="0"/>
              <a:sym typeface="Plus Jakarta Sans SemiBold"/>
            </a:endParaRPr>
          </a:p>
        </p:txBody>
      </p:sp>
    </p:spTree>
    <p:extLst>
      <p:ext uri="{BB962C8B-B14F-4D97-AF65-F5344CB8AC3E}">
        <p14:creationId xmlns:p14="http://schemas.microsoft.com/office/powerpoint/2010/main" val="25151608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
          <a:extLst>
            <a:ext uri="{FF2B5EF4-FFF2-40B4-BE49-F238E27FC236}">
              <a16:creationId xmlns:a16="http://schemas.microsoft.com/office/drawing/2014/main" id="{BF6193C2-A4E7-6EF6-7E38-0A8F5039B7C5}"/>
            </a:ext>
          </a:extLst>
        </p:cNvPr>
        <p:cNvGrpSpPr/>
        <p:nvPr/>
      </p:nvGrpSpPr>
      <p:grpSpPr>
        <a:xfrm>
          <a:off x="0" y="0"/>
          <a:ext cx="0" cy="0"/>
          <a:chOff x="0" y="0"/>
          <a:chExt cx="0" cy="0"/>
        </a:xfrm>
      </p:grpSpPr>
      <p:sp>
        <p:nvSpPr>
          <p:cNvPr id="78" name="Google Shape;78;p13">
            <a:extLst>
              <a:ext uri="{FF2B5EF4-FFF2-40B4-BE49-F238E27FC236}">
                <a16:creationId xmlns:a16="http://schemas.microsoft.com/office/drawing/2014/main" id="{4FC3D366-D853-D44C-0DB2-2A49EFB337B1}"/>
              </a:ext>
            </a:extLst>
          </p:cNvPr>
          <p:cNvSpPr txBox="1">
            <a:spLocks noGrp="1"/>
          </p:cNvSpPr>
          <p:nvPr>
            <p:ph type="sldNum" idx="12"/>
          </p:nvPr>
        </p:nvSpPr>
        <p:spPr>
          <a:xfrm>
            <a:off x="8713125" y="4792600"/>
            <a:ext cx="201600" cy="186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4</a:t>
            </a:fld>
            <a:endParaRPr/>
          </a:p>
        </p:txBody>
      </p:sp>
      <p:sp>
        <p:nvSpPr>
          <p:cNvPr id="81" name="Google Shape;81;p13">
            <a:extLst>
              <a:ext uri="{FF2B5EF4-FFF2-40B4-BE49-F238E27FC236}">
                <a16:creationId xmlns:a16="http://schemas.microsoft.com/office/drawing/2014/main" id="{113F488E-EE9A-8B37-C445-E09401A62375}"/>
              </a:ext>
            </a:extLst>
          </p:cNvPr>
          <p:cNvSpPr txBox="1"/>
          <p:nvPr/>
        </p:nvSpPr>
        <p:spPr>
          <a:xfrm>
            <a:off x="4846321" y="1338350"/>
            <a:ext cx="3866803" cy="3378438"/>
          </a:xfrm>
          <a:prstGeom prst="rect">
            <a:avLst/>
          </a:prstGeom>
          <a:noFill/>
          <a:ln>
            <a:noFill/>
          </a:ln>
        </p:spPr>
        <p:txBody>
          <a:bodyPr spcFirstLastPara="1" wrap="square" lIns="91425" tIns="91425" rIns="91425" bIns="91425" anchor="ctr" anchorCtr="0">
            <a:noAutofit/>
          </a:bodyPr>
          <a:lstStyle/>
          <a:p>
            <a:pPr marL="171450" lvl="0" indent="-171450" algn="l" rtl="0">
              <a:spcBef>
                <a:spcPts val="0"/>
              </a:spcBef>
              <a:spcAft>
                <a:spcPts val="1200"/>
              </a:spcAft>
              <a:buFont typeface="Arial" panose="020B0604020202020204" pitchFamily="34" charset="0"/>
              <a:buChar char="•"/>
            </a:pPr>
            <a:r>
              <a:rPr lang="en-US" b="1" dirty="0">
                <a:solidFill>
                  <a:srgbClr val="C00000"/>
                </a:solidFill>
                <a:latin typeface="Plus Jakarta Sans ExtraBold" pitchFamily="2" charset="0"/>
                <a:ea typeface="Plus Jakarta Sans"/>
                <a:cs typeface="Plus Jakarta Sans ExtraBold" pitchFamily="2" charset="0"/>
                <a:sym typeface="Plus Jakarta Sans"/>
              </a:rPr>
              <a:t>Use Standard Precautions including hand hygiene</a:t>
            </a:r>
          </a:p>
          <a:p>
            <a:pPr marL="171450" lvl="0" indent="-171450" algn="l" rtl="0">
              <a:spcBef>
                <a:spcPts val="0"/>
              </a:spcBef>
              <a:spcAft>
                <a:spcPts val="1200"/>
              </a:spcAft>
              <a:buFont typeface="Arial" panose="020B0604020202020204" pitchFamily="34" charset="0"/>
              <a:buChar char="•"/>
            </a:pPr>
            <a:r>
              <a:rPr lang="en-US" dirty="0">
                <a:solidFill>
                  <a:srgbClr val="003342"/>
                </a:solidFill>
                <a:latin typeface="Plus Jakarta Sans Medium" pitchFamily="2" charset="0"/>
                <a:ea typeface="Plus Jakarta Sans"/>
                <a:cs typeface="Plus Jakarta Sans Medium" pitchFamily="2" charset="0"/>
                <a:sym typeface="Plus Jakarta Sans"/>
              </a:rPr>
              <a:t>Surveillance for infectious diseases-what we look at every day (All positive labs and radiology)</a:t>
            </a:r>
          </a:p>
          <a:p>
            <a:pPr marL="171450" lvl="0" indent="-171450" algn="l" rtl="0">
              <a:spcBef>
                <a:spcPts val="0"/>
              </a:spcBef>
              <a:spcAft>
                <a:spcPts val="1200"/>
              </a:spcAft>
              <a:buFont typeface="Arial" panose="020B0604020202020204" pitchFamily="34" charset="0"/>
              <a:buChar char="•"/>
            </a:pPr>
            <a:r>
              <a:rPr lang="en-US" dirty="0">
                <a:solidFill>
                  <a:srgbClr val="003342"/>
                </a:solidFill>
                <a:latin typeface="Plus Jakarta Sans Medium" pitchFamily="2" charset="0"/>
                <a:ea typeface="Plus Jakarta Sans"/>
                <a:cs typeface="Plus Jakarta Sans Medium" pitchFamily="2" charset="0"/>
                <a:sym typeface="Plus Jakarta Sans"/>
              </a:rPr>
              <a:t>Isolation (Transmission-Based Precautions)</a:t>
            </a:r>
          </a:p>
          <a:p>
            <a:pPr marL="171450" lvl="0" indent="-171450" algn="l" rtl="0">
              <a:spcBef>
                <a:spcPts val="0"/>
              </a:spcBef>
              <a:spcAft>
                <a:spcPts val="1200"/>
              </a:spcAft>
              <a:buFont typeface="Arial" panose="020B0604020202020204" pitchFamily="34" charset="0"/>
              <a:buChar char="•"/>
            </a:pPr>
            <a:r>
              <a:rPr lang="en-US" dirty="0">
                <a:solidFill>
                  <a:srgbClr val="003342"/>
                </a:solidFill>
                <a:latin typeface="Plus Jakarta Sans Medium" pitchFamily="2" charset="0"/>
                <a:ea typeface="Plus Jakarta Sans"/>
                <a:cs typeface="Plus Jakarta Sans Medium" pitchFamily="2" charset="0"/>
                <a:sym typeface="Plus Jakarta Sans"/>
              </a:rPr>
              <a:t>Environmental Cleaning</a:t>
            </a:r>
          </a:p>
          <a:p>
            <a:pPr marL="171450" lvl="0" indent="-171450" algn="l" rtl="0">
              <a:spcBef>
                <a:spcPts val="0"/>
              </a:spcBef>
              <a:spcAft>
                <a:spcPts val="1200"/>
              </a:spcAft>
              <a:buFont typeface="Arial" panose="020B0604020202020204" pitchFamily="34" charset="0"/>
              <a:buChar char="•"/>
            </a:pPr>
            <a:r>
              <a:rPr lang="en-US" dirty="0">
                <a:solidFill>
                  <a:srgbClr val="003342"/>
                </a:solidFill>
                <a:latin typeface="Plus Jakarta Sans Medium" pitchFamily="2" charset="0"/>
                <a:ea typeface="Plus Jakarta Sans"/>
                <a:cs typeface="Plus Jakarta Sans Medium" pitchFamily="2" charset="0"/>
                <a:sym typeface="Plus Jakarta Sans"/>
              </a:rPr>
              <a:t>Prevention Multi-Drug Resistance Antimicrobial Stewardship</a:t>
            </a:r>
            <a:endParaRPr dirty="0">
              <a:solidFill>
                <a:srgbClr val="003342"/>
              </a:solidFill>
              <a:latin typeface="Plus Jakarta Sans Medium" pitchFamily="2" charset="0"/>
              <a:ea typeface="Plus Jakarta Sans"/>
              <a:cs typeface="Plus Jakarta Sans Medium" pitchFamily="2" charset="0"/>
              <a:sym typeface="Plus Jakarta Sans"/>
            </a:endParaRPr>
          </a:p>
        </p:txBody>
      </p:sp>
      <p:sp>
        <p:nvSpPr>
          <p:cNvPr id="88" name="Google Shape;88;p13">
            <a:extLst>
              <a:ext uri="{FF2B5EF4-FFF2-40B4-BE49-F238E27FC236}">
                <a16:creationId xmlns:a16="http://schemas.microsoft.com/office/drawing/2014/main" id="{EAC04CAF-1A43-935F-6AED-21C263686583}"/>
              </a:ext>
            </a:extLst>
          </p:cNvPr>
          <p:cNvSpPr txBox="1"/>
          <p:nvPr/>
        </p:nvSpPr>
        <p:spPr>
          <a:xfrm>
            <a:off x="4846321" y="426712"/>
            <a:ext cx="3657599" cy="911638"/>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2800" dirty="0">
                <a:solidFill>
                  <a:srgbClr val="003342"/>
                </a:solidFill>
                <a:latin typeface="Plus Jakarta Sans ExtraBold" pitchFamily="2" charset="0"/>
                <a:ea typeface="Plus Jakarta Sans SemiBold"/>
                <a:cs typeface="Plus Jakarta Sans ExtraBold" pitchFamily="2" charset="0"/>
                <a:sym typeface="Plus Jakarta Sans SemiBold"/>
              </a:rPr>
              <a:t>Strategies for Infection Prevention</a:t>
            </a:r>
            <a:endParaRPr sz="2800" dirty="0">
              <a:solidFill>
                <a:srgbClr val="003342"/>
              </a:solidFill>
              <a:latin typeface="Plus Jakarta Sans ExtraBold" pitchFamily="2" charset="0"/>
              <a:ea typeface="Plus Jakarta Sans SemiBold"/>
              <a:cs typeface="Plus Jakarta Sans ExtraBold" pitchFamily="2" charset="0"/>
              <a:sym typeface="Plus Jakarta Sans SemiBold"/>
            </a:endParaRPr>
          </a:p>
        </p:txBody>
      </p:sp>
      <p:pic>
        <p:nvPicPr>
          <p:cNvPr id="2" name="Picture 1">
            <a:extLst>
              <a:ext uri="{FF2B5EF4-FFF2-40B4-BE49-F238E27FC236}">
                <a16:creationId xmlns:a16="http://schemas.microsoft.com/office/drawing/2014/main" id="{16B504F7-E1CF-A104-BBD3-17D25946BFBD}"/>
              </a:ext>
            </a:extLst>
          </p:cNvPr>
          <p:cNvPicPr>
            <a:picLocks noChangeAspect="1"/>
          </p:cNvPicPr>
          <p:nvPr/>
        </p:nvPicPr>
        <p:blipFill>
          <a:blip r:embed="rId3"/>
          <a:stretch>
            <a:fillRect/>
          </a:stretch>
        </p:blipFill>
        <p:spPr>
          <a:xfrm>
            <a:off x="913551" y="78094"/>
            <a:ext cx="3159685" cy="3290602"/>
          </a:xfrm>
          <a:prstGeom prst="rect">
            <a:avLst/>
          </a:prstGeom>
        </p:spPr>
      </p:pic>
      <p:pic>
        <p:nvPicPr>
          <p:cNvPr id="3" name="Picture 2">
            <a:extLst>
              <a:ext uri="{FF2B5EF4-FFF2-40B4-BE49-F238E27FC236}">
                <a16:creationId xmlns:a16="http://schemas.microsoft.com/office/drawing/2014/main" id="{22E2AAE8-D7D7-D2DB-20DB-6864364497A4}"/>
              </a:ext>
            </a:extLst>
          </p:cNvPr>
          <p:cNvPicPr>
            <a:picLocks noChangeAspect="1"/>
          </p:cNvPicPr>
          <p:nvPr/>
        </p:nvPicPr>
        <p:blipFill>
          <a:blip r:embed="rId4"/>
          <a:stretch>
            <a:fillRect/>
          </a:stretch>
        </p:blipFill>
        <p:spPr>
          <a:xfrm>
            <a:off x="705196" y="3050787"/>
            <a:ext cx="3866804" cy="1939804"/>
          </a:xfrm>
          <a:prstGeom prst="rect">
            <a:avLst/>
          </a:prstGeom>
        </p:spPr>
      </p:pic>
    </p:spTree>
    <p:extLst>
      <p:ext uri="{BB962C8B-B14F-4D97-AF65-F5344CB8AC3E}">
        <p14:creationId xmlns:p14="http://schemas.microsoft.com/office/powerpoint/2010/main" val="36859673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7">
          <a:extLst>
            <a:ext uri="{FF2B5EF4-FFF2-40B4-BE49-F238E27FC236}">
              <a16:creationId xmlns:a16="http://schemas.microsoft.com/office/drawing/2014/main" id="{27042B6C-2FCA-01C0-72C2-BAF595A0D8F7}"/>
            </a:ext>
          </a:extLst>
        </p:cNvPr>
        <p:cNvGrpSpPr/>
        <p:nvPr/>
      </p:nvGrpSpPr>
      <p:grpSpPr>
        <a:xfrm>
          <a:off x="0" y="0"/>
          <a:ext cx="0" cy="0"/>
          <a:chOff x="0" y="0"/>
          <a:chExt cx="0" cy="0"/>
        </a:xfrm>
      </p:grpSpPr>
      <p:sp>
        <p:nvSpPr>
          <p:cNvPr id="78" name="Google Shape;78;p13">
            <a:extLst>
              <a:ext uri="{FF2B5EF4-FFF2-40B4-BE49-F238E27FC236}">
                <a16:creationId xmlns:a16="http://schemas.microsoft.com/office/drawing/2014/main" id="{6CE363D3-6F60-CD57-06D9-867E6AA20FF6}"/>
              </a:ext>
            </a:extLst>
          </p:cNvPr>
          <p:cNvSpPr txBox="1">
            <a:spLocks noGrp="1"/>
          </p:cNvSpPr>
          <p:nvPr>
            <p:ph type="sldNum" idx="12"/>
          </p:nvPr>
        </p:nvSpPr>
        <p:spPr>
          <a:xfrm>
            <a:off x="8713125" y="4792600"/>
            <a:ext cx="201600" cy="186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40</a:t>
            </a:fld>
            <a:endParaRPr/>
          </a:p>
        </p:txBody>
      </p:sp>
      <p:sp>
        <p:nvSpPr>
          <p:cNvPr id="2" name="Google Shape;88;p13">
            <a:extLst>
              <a:ext uri="{FF2B5EF4-FFF2-40B4-BE49-F238E27FC236}">
                <a16:creationId xmlns:a16="http://schemas.microsoft.com/office/drawing/2014/main" id="{234D93EC-04BA-6D29-17E9-BA77A7E0A11A}"/>
              </a:ext>
            </a:extLst>
          </p:cNvPr>
          <p:cNvSpPr txBox="1"/>
          <p:nvPr/>
        </p:nvSpPr>
        <p:spPr>
          <a:xfrm>
            <a:off x="820209" y="401959"/>
            <a:ext cx="7808250" cy="902966"/>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2800" dirty="0">
                <a:solidFill>
                  <a:schemeClr val="bg1"/>
                </a:solidFill>
                <a:latin typeface="Plus Jakarta Sans ExtraBold" pitchFamily="2" charset="0"/>
                <a:ea typeface="Plus Jakarta Sans SemiBold"/>
                <a:cs typeface="Plus Jakarta Sans ExtraBold" pitchFamily="2" charset="0"/>
                <a:sym typeface="Plus Jakarta Sans SemiBold"/>
              </a:rPr>
              <a:t>Tuberculosis, TB </a:t>
            </a:r>
          </a:p>
          <a:p>
            <a:pPr marL="0" lvl="0" indent="0" algn="ctr" rtl="0">
              <a:spcBef>
                <a:spcPts val="0"/>
              </a:spcBef>
              <a:spcAft>
                <a:spcPts val="0"/>
              </a:spcAft>
              <a:buNone/>
            </a:pPr>
            <a:r>
              <a:rPr lang="en" sz="2000" i="1" dirty="0">
                <a:solidFill>
                  <a:schemeClr val="bg1"/>
                </a:solidFill>
                <a:latin typeface="Plus Jakarta Sans ExtraBold" pitchFamily="2" charset="0"/>
                <a:ea typeface="Plus Jakarta Sans SemiBold"/>
                <a:cs typeface="Plus Jakarta Sans ExtraBold" pitchFamily="2" charset="0"/>
                <a:sym typeface="Plus Jakarta Sans SemiBold"/>
              </a:rPr>
              <a:t>(Mycobacterium tuberculosis)</a:t>
            </a:r>
            <a:endParaRPr sz="2000" i="1" dirty="0">
              <a:solidFill>
                <a:schemeClr val="bg1"/>
              </a:solidFill>
              <a:latin typeface="Plus Jakarta Sans ExtraBold" pitchFamily="2" charset="0"/>
              <a:ea typeface="Plus Jakarta Sans SemiBold"/>
              <a:cs typeface="Plus Jakarta Sans ExtraBold" pitchFamily="2" charset="0"/>
              <a:sym typeface="Plus Jakarta Sans SemiBold"/>
            </a:endParaRPr>
          </a:p>
        </p:txBody>
      </p:sp>
      <p:sp>
        <p:nvSpPr>
          <p:cNvPr id="3" name="Content Placeholder 2">
            <a:extLst>
              <a:ext uri="{FF2B5EF4-FFF2-40B4-BE49-F238E27FC236}">
                <a16:creationId xmlns:a16="http://schemas.microsoft.com/office/drawing/2014/main" id="{2BBAA91F-BB9C-643A-5BD9-7ACD116C7169}"/>
              </a:ext>
            </a:extLst>
          </p:cNvPr>
          <p:cNvSpPr txBox="1">
            <a:spLocks/>
          </p:cNvSpPr>
          <p:nvPr/>
        </p:nvSpPr>
        <p:spPr>
          <a:xfrm>
            <a:off x="667809" y="1381125"/>
            <a:ext cx="8045316" cy="376237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R="0" lvl="0" algn="l" defTabSz="457200" rtl="0" eaLnBrk="1" fontAlgn="auto" latinLnBrk="0" hangingPunct="1">
              <a:lnSpc>
                <a:spcPct val="100000"/>
              </a:lnSpc>
              <a:spcBef>
                <a:spcPts val="1000"/>
              </a:spcBef>
              <a:spcAft>
                <a:spcPts val="0"/>
              </a:spcAft>
              <a:buClr>
                <a:schemeClr val="bg1"/>
              </a:buClr>
              <a:buSzPct val="80000"/>
              <a:buFont typeface="Wingdings" panose="05000000000000000000" pitchFamily="2" charset="2"/>
              <a:buChar char="Ø"/>
              <a:tabLst/>
              <a:defRPr/>
            </a:pPr>
            <a:r>
              <a:rPr kumimoji="0" lang="en-US" sz="1400" b="0" i="0" u="none" strike="noStrike" kern="1200" cap="none" spc="0" normalizeH="0" baseline="0" noProof="0" dirty="0">
                <a:ln>
                  <a:noFill/>
                </a:ln>
                <a:solidFill>
                  <a:schemeClr val="bg1"/>
                </a:solidFill>
                <a:effectLst/>
                <a:uLnTx/>
                <a:uFillTx/>
                <a:latin typeface="Plus Jakarta Sans Medium" pitchFamily="2" charset="0"/>
                <a:cs typeface="Plus Jakarta Sans Medium" pitchFamily="2" charset="0"/>
              </a:rPr>
              <a:t>Tuberculosis (TB) is a disease caused by germs that are spread from person to person through the air. </a:t>
            </a:r>
          </a:p>
          <a:p>
            <a:pPr marR="0" lvl="0" algn="l" defTabSz="457200" rtl="0" eaLnBrk="1" fontAlgn="auto" latinLnBrk="0" hangingPunct="1">
              <a:lnSpc>
                <a:spcPct val="100000"/>
              </a:lnSpc>
              <a:spcBef>
                <a:spcPts val="1000"/>
              </a:spcBef>
              <a:spcAft>
                <a:spcPts val="0"/>
              </a:spcAft>
              <a:buClr>
                <a:schemeClr val="bg1"/>
              </a:buClr>
              <a:buSzPct val="80000"/>
              <a:buFont typeface="Wingdings" panose="05000000000000000000" pitchFamily="2" charset="2"/>
              <a:buChar char="Ø"/>
              <a:tabLst/>
              <a:defRPr/>
            </a:pPr>
            <a:r>
              <a:rPr kumimoji="0" lang="en-US" sz="1400" b="0" i="0" u="none" strike="noStrike" kern="1200" cap="none" spc="0" normalizeH="0" baseline="0" noProof="0" dirty="0">
                <a:ln>
                  <a:noFill/>
                </a:ln>
                <a:solidFill>
                  <a:schemeClr val="bg1"/>
                </a:solidFill>
                <a:effectLst/>
                <a:uLnTx/>
                <a:uFillTx/>
                <a:latin typeface="Plus Jakarta Sans Medium" pitchFamily="2" charset="0"/>
                <a:cs typeface="Plus Jakarta Sans Medium" pitchFamily="2" charset="0"/>
              </a:rPr>
              <a:t>TB usually affects the lungs, but it can also affect other parts of the body, such as the brain, the kidneys, or the spine. </a:t>
            </a:r>
          </a:p>
          <a:p>
            <a:pPr marR="0" lvl="0" algn="l" defTabSz="457200" rtl="0" eaLnBrk="1" fontAlgn="auto" latinLnBrk="0" hangingPunct="1">
              <a:lnSpc>
                <a:spcPct val="100000"/>
              </a:lnSpc>
              <a:spcBef>
                <a:spcPts val="1000"/>
              </a:spcBef>
              <a:spcAft>
                <a:spcPts val="0"/>
              </a:spcAft>
              <a:buClr>
                <a:schemeClr val="bg1"/>
              </a:buClr>
              <a:buSzPct val="80000"/>
              <a:buFont typeface="Wingdings" panose="05000000000000000000" pitchFamily="2" charset="2"/>
              <a:buChar char="Ø"/>
              <a:tabLst/>
              <a:defRPr/>
            </a:pPr>
            <a:r>
              <a:rPr kumimoji="0" lang="en-US" sz="1400" b="0" i="0" u="none" strike="noStrike" kern="1200" cap="none" spc="0" normalizeH="0" baseline="0" noProof="0" dirty="0">
                <a:ln>
                  <a:noFill/>
                </a:ln>
                <a:solidFill>
                  <a:schemeClr val="bg1"/>
                </a:solidFill>
                <a:effectLst/>
                <a:uLnTx/>
                <a:uFillTx/>
                <a:latin typeface="Plus Jakarta Sans Medium" pitchFamily="2" charset="0"/>
                <a:cs typeface="Plus Jakarta Sans Medium" pitchFamily="2" charset="0"/>
              </a:rPr>
              <a:t>A person with TB can die if they do not get treatment. It is thought that 25% of the population of the world has been infected by TB</a:t>
            </a:r>
          </a:p>
          <a:p>
            <a:pPr marR="0" lvl="0" algn="l" defTabSz="457200" rtl="0" eaLnBrk="1" fontAlgn="auto" latinLnBrk="0" hangingPunct="1">
              <a:lnSpc>
                <a:spcPct val="100000"/>
              </a:lnSpc>
              <a:spcBef>
                <a:spcPts val="1000"/>
              </a:spcBef>
              <a:spcAft>
                <a:spcPts val="0"/>
              </a:spcAft>
              <a:buClr>
                <a:schemeClr val="bg1"/>
              </a:buClr>
              <a:buSzPct val="80000"/>
              <a:buFont typeface="Wingdings" panose="05000000000000000000" pitchFamily="2" charset="2"/>
              <a:buChar char="Ø"/>
              <a:tabLst/>
              <a:defRPr/>
            </a:pPr>
            <a:r>
              <a:rPr kumimoji="0" lang="en-US" sz="1400" b="0" i="0" u="none" strike="noStrike" kern="1200" cap="none" spc="0" normalizeH="0" baseline="0" noProof="0" dirty="0">
                <a:ln>
                  <a:noFill/>
                </a:ln>
                <a:solidFill>
                  <a:schemeClr val="bg1"/>
                </a:solidFill>
                <a:effectLst/>
                <a:uLnTx/>
                <a:uFillTx/>
                <a:latin typeface="Plus Jakarta Sans Medium" pitchFamily="2" charset="0"/>
                <a:cs typeface="Plus Jakarta Sans Medium" pitchFamily="2" charset="0"/>
              </a:rPr>
              <a:t>The general symptoms of TB disease include feelings of sickness or weakness, unintended weight loss, fever, and night sweats, blood in sputum, travel and stay in a foreign country for 30 or more days. The symptoms of TB disease of the lungs also include coughing, chest pain, and the coughing up of blood. </a:t>
            </a:r>
          </a:p>
          <a:p>
            <a:pPr marR="0" lvl="0" algn="l" defTabSz="457200" rtl="0" eaLnBrk="1" fontAlgn="auto" latinLnBrk="0" hangingPunct="1">
              <a:lnSpc>
                <a:spcPct val="100000"/>
              </a:lnSpc>
              <a:spcBef>
                <a:spcPts val="1000"/>
              </a:spcBef>
              <a:spcAft>
                <a:spcPts val="0"/>
              </a:spcAft>
              <a:buClr>
                <a:schemeClr val="bg1"/>
              </a:buClr>
              <a:buSzPct val="80000"/>
              <a:buFont typeface="Wingdings" panose="05000000000000000000" pitchFamily="2" charset="2"/>
              <a:buChar char="Ø"/>
              <a:tabLst/>
              <a:defRPr/>
            </a:pPr>
            <a:r>
              <a:rPr kumimoji="0" lang="en-US" sz="1400" b="0" i="0" u="none" strike="noStrike" kern="1200" cap="none" spc="0" normalizeH="0" baseline="0" noProof="0" dirty="0">
                <a:ln>
                  <a:noFill/>
                </a:ln>
                <a:solidFill>
                  <a:schemeClr val="bg1"/>
                </a:solidFill>
                <a:effectLst/>
                <a:uLnTx/>
                <a:uFillTx/>
                <a:latin typeface="Plus Jakarta Sans Medium" pitchFamily="2" charset="0"/>
                <a:cs typeface="Plus Jakarta Sans Medium" pitchFamily="2" charset="0"/>
              </a:rPr>
              <a:t>TB gets into the air when a person with TB disease of the lungs or throat coughs, sneezes, speaks, or sings. These germs can stay in the air for several hours, depending on the environment..</a:t>
            </a:r>
          </a:p>
          <a:p>
            <a:pPr marR="0" lvl="0" algn="l" defTabSz="457200" rtl="0" eaLnBrk="1" fontAlgn="auto" latinLnBrk="0" hangingPunct="1">
              <a:lnSpc>
                <a:spcPct val="100000"/>
              </a:lnSpc>
              <a:spcBef>
                <a:spcPts val="1000"/>
              </a:spcBef>
              <a:spcAft>
                <a:spcPts val="0"/>
              </a:spcAft>
              <a:buClr>
                <a:schemeClr val="bg1"/>
              </a:buClr>
              <a:buSzPct val="80000"/>
              <a:buFont typeface="Wingdings" panose="05000000000000000000" pitchFamily="2" charset="2"/>
              <a:buChar char="Ø"/>
              <a:tabLst/>
              <a:defRPr/>
            </a:pPr>
            <a:endParaRPr kumimoji="0" lang="en-US" sz="1400" b="0" i="0" u="none" strike="noStrike" kern="1200" cap="none" spc="0" normalizeH="0" baseline="0" noProof="0" dirty="0">
              <a:ln>
                <a:noFill/>
              </a:ln>
              <a:solidFill>
                <a:schemeClr val="bg1"/>
              </a:solidFill>
              <a:effectLst/>
              <a:uLnTx/>
              <a:uFillTx/>
              <a:latin typeface="Plus Jakarta Sans Medium" pitchFamily="2" charset="0"/>
              <a:cs typeface="Plus Jakarta Sans Medium" pitchFamily="2" charset="0"/>
            </a:endParaRPr>
          </a:p>
        </p:txBody>
      </p:sp>
    </p:spTree>
    <p:extLst>
      <p:ext uri="{BB962C8B-B14F-4D97-AF65-F5344CB8AC3E}">
        <p14:creationId xmlns:p14="http://schemas.microsoft.com/office/powerpoint/2010/main" val="29008094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7">
          <a:extLst>
            <a:ext uri="{FF2B5EF4-FFF2-40B4-BE49-F238E27FC236}">
              <a16:creationId xmlns:a16="http://schemas.microsoft.com/office/drawing/2014/main" id="{37EED84A-A6F8-6A18-0C00-2BCD49A64997}"/>
            </a:ext>
          </a:extLst>
        </p:cNvPr>
        <p:cNvGrpSpPr/>
        <p:nvPr/>
      </p:nvGrpSpPr>
      <p:grpSpPr>
        <a:xfrm>
          <a:off x="0" y="0"/>
          <a:ext cx="0" cy="0"/>
          <a:chOff x="0" y="0"/>
          <a:chExt cx="0" cy="0"/>
        </a:xfrm>
      </p:grpSpPr>
      <p:sp>
        <p:nvSpPr>
          <p:cNvPr id="78" name="Google Shape;78;p13">
            <a:extLst>
              <a:ext uri="{FF2B5EF4-FFF2-40B4-BE49-F238E27FC236}">
                <a16:creationId xmlns:a16="http://schemas.microsoft.com/office/drawing/2014/main" id="{BBFF8335-B15E-08B4-2973-2C54C555F723}"/>
              </a:ext>
            </a:extLst>
          </p:cNvPr>
          <p:cNvSpPr txBox="1">
            <a:spLocks noGrp="1"/>
          </p:cNvSpPr>
          <p:nvPr>
            <p:ph type="sldNum" idx="12"/>
          </p:nvPr>
        </p:nvSpPr>
        <p:spPr>
          <a:xfrm>
            <a:off x="8713125" y="4792600"/>
            <a:ext cx="201600" cy="186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41</a:t>
            </a:fld>
            <a:endParaRPr/>
          </a:p>
        </p:txBody>
      </p:sp>
      <p:sp>
        <p:nvSpPr>
          <p:cNvPr id="2" name="Google Shape;88;p13">
            <a:extLst>
              <a:ext uri="{FF2B5EF4-FFF2-40B4-BE49-F238E27FC236}">
                <a16:creationId xmlns:a16="http://schemas.microsoft.com/office/drawing/2014/main" id="{025B9DAF-0ED3-27B1-FE3F-FC28BC134300}"/>
              </a:ext>
            </a:extLst>
          </p:cNvPr>
          <p:cNvSpPr txBox="1"/>
          <p:nvPr/>
        </p:nvSpPr>
        <p:spPr>
          <a:xfrm>
            <a:off x="810684" y="268609"/>
            <a:ext cx="7808250" cy="902966"/>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2800" dirty="0">
                <a:solidFill>
                  <a:schemeClr val="bg1"/>
                </a:solidFill>
                <a:latin typeface="Plus Jakarta Sans ExtraBold" pitchFamily="2" charset="0"/>
                <a:ea typeface="Plus Jakarta Sans SemiBold"/>
                <a:cs typeface="Plus Jakarta Sans ExtraBold" pitchFamily="2" charset="0"/>
                <a:sym typeface="Plus Jakarta Sans SemiBold"/>
              </a:rPr>
              <a:t>Tuberculosis, TB </a:t>
            </a:r>
          </a:p>
          <a:p>
            <a:pPr marL="0" lvl="0" indent="0" algn="ctr" rtl="0">
              <a:spcBef>
                <a:spcPts val="0"/>
              </a:spcBef>
              <a:spcAft>
                <a:spcPts val="0"/>
              </a:spcAft>
              <a:buNone/>
            </a:pPr>
            <a:r>
              <a:rPr lang="en" sz="2000" i="1" dirty="0">
                <a:solidFill>
                  <a:schemeClr val="bg1"/>
                </a:solidFill>
                <a:latin typeface="Plus Jakarta Sans ExtraBold" pitchFamily="2" charset="0"/>
                <a:ea typeface="Plus Jakarta Sans SemiBold"/>
                <a:cs typeface="Plus Jakarta Sans ExtraBold" pitchFamily="2" charset="0"/>
                <a:sym typeface="Plus Jakarta Sans SemiBold"/>
              </a:rPr>
              <a:t>(Mycobacterium tuberculosis) (cont.)</a:t>
            </a:r>
            <a:endParaRPr sz="2000" i="1" dirty="0">
              <a:solidFill>
                <a:schemeClr val="bg1"/>
              </a:solidFill>
              <a:latin typeface="Plus Jakarta Sans ExtraBold" pitchFamily="2" charset="0"/>
              <a:ea typeface="Plus Jakarta Sans SemiBold"/>
              <a:cs typeface="Plus Jakarta Sans ExtraBold" pitchFamily="2" charset="0"/>
              <a:sym typeface="Plus Jakarta Sans SemiBold"/>
            </a:endParaRPr>
          </a:p>
        </p:txBody>
      </p:sp>
      <p:sp>
        <p:nvSpPr>
          <p:cNvPr id="4" name="Content Placeholder 2">
            <a:extLst>
              <a:ext uri="{FF2B5EF4-FFF2-40B4-BE49-F238E27FC236}">
                <a16:creationId xmlns:a16="http://schemas.microsoft.com/office/drawing/2014/main" id="{5C20C814-2595-60E2-CAB3-610204BD6A5D}"/>
              </a:ext>
            </a:extLst>
          </p:cNvPr>
          <p:cNvSpPr txBox="1">
            <a:spLocks/>
          </p:cNvSpPr>
          <p:nvPr/>
        </p:nvSpPr>
        <p:spPr>
          <a:xfrm>
            <a:off x="525067" y="1171575"/>
            <a:ext cx="5604272" cy="38807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R="0" lvl="0" algn="l" defTabSz="457200" rtl="0" eaLnBrk="1" fontAlgn="auto" latinLnBrk="0" hangingPunct="1">
              <a:lnSpc>
                <a:spcPct val="100000"/>
              </a:lnSpc>
              <a:spcBef>
                <a:spcPts val="1000"/>
              </a:spcBef>
              <a:spcAft>
                <a:spcPts val="0"/>
              </a:spcAft>
              <a:buClr>
                <a:schemeClr val="bg1"/>
              </a:buClr>
              <a:buSzPct val="80000"/>
              <a:buFont typeface="Wingdings" panose="05000000000000000000" pitchFamily="2" charset="2"/>
              <a:buChar char="Ø"/>
              <a:tabLst/>
              <a:defRPr/>
            </a:pPr>
            <a:r>
              <a:rPr kumimoji="0" lang="en-US" sz="1200" b="0" i="0" u="none" strike="noStrike" kern="1200" cap="none" spc="0" normalizeH="0" baseline="0" noProof="0" dirty="0">
                <a:ln>
                  <a:noFill/>
                </a:ln>
                <a:solidFill>
                  <a:schemeClr val="bg1"/>
                </a:solidFill>
                <a:effectLst/>
                <a:uLnTx/>
                <a:uFillTx/>
                <a:latin typeface="Plus Jakarta Sans Medium" pitchFamily="2" charset="0"/>
                <a:cs typeface="Plus Jakarta Sans Medium" pitchFamily="2" charset="0"/>
              </a:rPr>
              <a:t>TB disease can be treated by taking several drugs for 6 to 12 months. </a:t>
            </a:r>
          </a:p>
          <a:p>
            <a:pPr marR="0" lvl="0" algn="l" defTabSz="457200" rtl="0" eaLnBrk="1" fontAlgn="auto" latinLnBrk="0" hangingPunct="1">
              <a:lnSpc>
                <a:spcPct val="100000"/>
              </a:lnSpc>
              <a:spcBef>
                <a:spcPts val="1000"/>
              </a:spcBef>
              <a:spcAft>
                <a:spcPts val="0"/>
              </a:spcAft>
              <a:buClr>
                <a:schemeClr val="bg1"/>
              </a:buClr>
              <a:buSzPct val="80000"/>
              <a:buFont typeface="Wingdings" panose="05000000000000000000" pitchFamily="2" charset="2"/>
              <a:buChar char="Ø"/>
              <a:tabLst/>
              <a:defRPr/>
            </a:pPr>
            <a:r>
              <a:rPr kumimoji="0" lang="en-US" sz="1200" b="0" i="0" u="none" strike="noStrike" kern="1200" cap="none" spc="0" normalizeH="0" baseline="0" noProof="0" dirty="0">
                <a:ln>
                  <a:noFill/>
                </a:ln>
                <a:solidFill>
                  <a:schemeClr val="bg1"/>
                </a:solidFill>
                <a:effectLst/>
                <a:uLnTx/>
                <a:uFillTx/>
                <a:latin typeface="Plus Jakarta Sans Medium" pitchFamily="2" charset="0"/>
                <a:cs typeface="Plus Jakarta Sans Medium" pitchFamily="2" charset="0"/>
              </a:rPr>
              <a:t>It is very important that people who have TB disease finish the medicine and take the drugs exactly as prescribed. If they stop taking the drugs too soon, they can become sick again; if they do not take the drugs correctly, the germs that are still alive may become resistant to those drugs. </a:t>
            </a:r>
          </a:p>
          <a:p>
            <a:pPr marR="0" lvl="0" algn="l" defTabSz="457200" rtl="0" eaLnBrk="1" fontAlgn="auto" latinLnBrk="0" hangingPunct="1">
              <a:lnSpc>
                <a:spcPct val="100000"/>
              </a:lnSpc>
              <a:spcBef>
                <a:spcPts val="1000"/>
              </a:spcBef>
              <a:spcAft>
                <a:spcPts val="0"/>
              </a:spcAft>
              <a:buClr>
                <a:schemeClr val="bg1"/>
              </a:buClr>
              <a:buSzPct val="80000"/>
              <a:buFont typeface="Wingdings" panose="05000000000000000000" pitchFamily="2" charset="2"/>
              <a:buChar char="Ø"/>
              <a:tabLst/>
              <a:defRPr/>
            </a:pPr>
            <a:r>
              <a:rPr kumimoji="0" lang="en-US" sz="1200" b="0" i="0" u="none" strike="noStrike" kern="1200" cap="none" spc="0" normalizeH="0" baseline="0" noProof="0" dirty="0">
                <a:ln>
                  <a:noFill/>
                </a:ln>
                <a:solidFill>
                  <a:schemeClr val="bg1"/>
                </a:solidFill>
                <a:effectLst/>
                <a:uLnTx/>
                <a:uFillTx/>
                <a:latin typeface="Plus Jakarta Sans Medium" pitchFamily="2" charset="0"/>
                <a:cs typeface="Plus Jakarta Sans Medium" pitchFamily="2" charset="0"/>
              </a:rPr>
              <a:t>TB that is resistant to drugs is harder and more expensive to treat. </a:t>
            </a:r>
          </a:p>
          <a:p>
            <a:pPr marR="0" lvl="0" algn="l" defTabSz="457200" rtl="0" eaLnBrk="1" fontAlgn="auto" latinLnBrk="0" hangingPunct="1">
              <a:lnSpc>
                <a:spcPct val="100000"/>
              </a:lnSpc>
              <a:spcBef>
                <a:spcPts val="1000"/>
              </a:spcBef>
              <a:spcAft>
                <a:spcPts val="0"/>
              </a:spcAft>
              <a:buClr>
                <a:schemeClr val="bg1"/>
              </a:buClr>
              <a:buSzPct val="80000"/>
              <a:buFont typeface="Wingdings" panose="05000000000000000000" pitchFamily="2" charset="2"/>
              <a:buChar char="Ø"/>
              <a:tabLst/>
              <a:defRPr/>
            </a:pPr>
            <a:r>
              <a:rPr kumimoji="0" lang="en-US" sz="1200" b="0" i="0" u="none" strike="noStrike" kern="1200" cap="none" spc="0" normalizeH="0" baseline="0" noProof="0" dirty="0">
                <a:ln>
                  <a:noFill/>
                </a:ln>
                <a:solidFill>
                  <a:schemeClr val="bg1"/>
                </a:solidFill>
                <a:effectLst/>
                <a:uLnTx/>
                <a:uFillTx/>
                <a:latin typeface="Plus Jakarta Sans Medium" pitchFamily="2" charset="0"/>
                <a:cs typeface="Plus Jakarta Sans Medium" pitchFamily="2" charset="0"/>
              </a:rPr>
              <a:t>In some situations, staff of the local health department meet regularly with patients who have TB to watch them take their medications. This is called </a:t>
            </a:r>
            <a:r>
              <a:rPr kumimoji="0" lang="en-US" sz="1200" b="1" i="0" u="none" strike="noStrike" kern="1200" cap="none" spc="0" normalizeH="0" baseline="0" noProof="0" dirty="0">
                <a:ln>
                  <a:noFill/>
                </a:ln>
                <a:solidFill>
                  <a:schemeClr val="bg1"/>
                </a:solidFill>
                <a:effectLst/>
                <a:uLnTx/>
                <a:uFillTx/>
                <a:latin typeface="Plus Jakarta Sans Medium" pitchFamily="2" charset="0"/>
                <a:cs typeface="Plus Jakarta Sans Medium" pitchFamily="2" charset="0"/>
              </a:rPr>
              <a:t>directly observed therapy </a:t>
            </a:r>
            <a:r>
              <a:rPr kumimoji="0" lang="en-US" sz="1200" b="0" i="0" u="none" strike="noStrike" kern="1200" cap="none" spc="0" normalizeH="0" baseline="0" noProof="0" dirty="0">
                <a:ln>
                  <a:noFill/>
                </a:ln>
                <a:solidFill>
                  <a:schemeClr val="bg1"/>
                </a:solidFill>
                <a:effectLst/>
                <a:uLnTx/>
                <a:uFillTx/>
                <a:latin typeface="Plus Jakarta Sans Medium" pitchFamily="2" charset="0"/>
                <a:cs typeface="Plus Jakarta Sans Medium" pitchFamily="2" charset="0"/>
              </a:rPr>
              <a:t>(DOT). DOT helps the patient complete treatment in the least amount of time.</a:t>
            </a:r>
          </a:p>
          <a:p>
            <a:pPr marR="0" lvl="0" algn="l" defTabSz="457200" rtl="0" eaLnBrk="1" fontAlgn="auto" latinLnBrk="0" hangingPunct="1">
              <a:lnSpc>
                <a:spcPct val="100000"/>
              </a:lnSpc>
              <a:spcBef>
                <a:spcPts val="1000"/>
              </a:spcBef>
              <a:spcAft>
                <a:spcPts val="0"/>
              </a:spcAft>
              <a:buClr>
                <a:schemeClr val="bg1"/>
              </a:buClr>
              <a:buSzPct val="80000"/>
              <a:buFont typeface="Wingdings" panose="05000000000000000000" pitchFamily="2" charset="2"/>
              <a:buChar char="Ø"/>
              <a:tabLst/>
              <a:defRPr/>
            </a:pPr>
            <a:r>
              <a:rPr kumimoji="0" lang="en-US" sz="1200" b="1" i="0" u="sng" strike="noStrike" kern="1200" cap="none" spc="0" normalizeH="0" baseline="0" noProof="0" dirty="0">
                <a:ln>
                  <a:noFill/>
                </a:ln>
                <a:solidFill>
                  <a:schemeClr val="bg1"/>
                </a:solidFill>
                <a:effectLst/>
                <a:uLnTx/>
                <a:uFillTx/>
                <a:latin typeface="Plus Jakarta Sans ExtraBold" pitchFamily="2" charset="0"/>
                <a:cs typeface="Plus Jakarta Sans ExtraBold" pitchFamily="2" charset="0"/>
              </a:rPr>
              <a:t>HIGH  background rate of TB in San Joaquin County </a:t>
            </a:r>
          </a:p>
          <a:p>
            <a:pPr marR="0" lvl="0" algn="l" defTabSz="457200" rtl="0" eaLnBrk="1" fontAlgn="auto" latinLnBrk="0" hangingPunct="1">
              <a:lnSpc>
                <a:spcPct val="100000"/>
              </a:lnSpc>
              <a:spcBef>
                <a:spcPts val="1000"/>
              </a:spcBef>
              <a:spcAft>
                <a:spcPts val="0"/>
              </a:spcAft>
              <a:buClr>
                <a:schemeClr val="bg1"/>
              </a:buClr>
              <a:buSzPct val="80000"/>
              <a:buFont typeface="Wingdings" panose="05000000000000000000" pitchFamily="2" charset="2"/>
              <a:buChar char="Ø"/>
              <a:tabLst/>
              <a:defRPr/>
            </a:pPr>
            <a:endParaRPr kumimoji="0" lang="en-US" sz="1200" b="0" i="0" u="none" strike="noStrike" kern="1200" cap="none" spc="0" normalizeH="0" baseline="0" noProof="0" dirty="0">
              <a:ln>
                <a:noFill/>
              </a:ln>
              <a:solidFill>
                <a:schemeClr val="bg1"/>
              </a:solidFill>
              <a:effectLst/>
              <a:uLnTx/>
              <a:uFillTx/>
              <a:latin typeface="Plus Jakarta Sans Medium" pitchFamily="2" charset="0"/>
              <a:cs typeface="Plus Jakarta Sans Medium" pitchFamily="2" charset="0"/>
            </a:endParaRPr>
          </a:p>
          <a:p>
            <a:pPr marR="0" lvl="0" algn="l" defTabSz="457200" rtl="0" eaLnBrk="1" fontAlgn="auto" latinLnBrk="0" hangingPunct="1">
              <a:lnSpc>
                <a:spcPct val="100000"/>
              </a:lnSpc>
              <a:spcBef>
                <a:spcPts val="1000"/>
              </a:spcBef>
              <a:spcAft>
                <a:spcPts val="0"/>
              </a:spcAft>
              <a:buClr>
                <a:schemeClr val="bg1"/>
              </a:buClr>
              <a:buSzPct val="80000"/>
              <a:buFont typeface="Wingdings" panose="05000000000000000000" pitchFamily="2" charset="2"/>
              <a:buChar char="Ø"/>
              <a:tabLst/>
              <a:defRPr/>
            </a:pPr>
            <a:r>
              <a:rPr kumimoji="0" lang="en-US" sz="1200" b="0" i="0" u="none" strike="noStrike" kern="1200" cap="none" spc="0" normalizeH="0" baseline="0" noProof="0" dirty="0">
                <a:ln>
                  <a:noFill/>
                </a:ln>
                <a:solidFill>
                  <a:schemeClr val="bg2"/>
                </a:solidFill>
                <a:effectLst/>
                <a:uLnTx/>
                <a:uFillTx/>
                <a:latin typeface="Plus Jakarta Sans Medium" pitchFamily="2" charset="0"/>
                <a:cs typeface="Plus Jakarta Sans Medium" pitchFamily="2" charset="0"/>
                <a:hlinkClick r:id="rId3">
                  <a:extLst>
                    <a:ext uri="{A12FA001-AC4F-418D-AE19-62706E023703}">
                      <ahyp:hlinkClr xmlns:ahyp="http://schemas.microsoft.com/office/drawing/2018/hyperlinkcolor" val="tx"/>
                    </a:ext>
                  </a:extLst>
                </a:hlinkClick>
              </a:rPr>
              <a:t>What You Need to Know About Tuberculosis Fact Sheet | Tuberculosis (TB) | CDC</a:t>
            </a:r>
            <a:endParaRPr kumimoji="0" lang="en-US" sz="1200" b="0" i="0" u="none" strike="noStrike" kern="1200" cap="none" spc="0" normalizeH="0" baseline="0" noProof="0" dirty="0">
              <a:ln>
                <a:noFill/>
              </a:ln>
              <a:solidFill>
                <a:schemeClr val="bg2"/>
              </a:solidFill>
              <a:effectLst/>
              <a:uLnTx/>
              <a:uFillTx/>
              <a:latin typeface="Plus Jakarta Sans Medium" pitchFamily="2" charset="0"/>
              <a:cs typeface="Plus Jakarta Sans Medium" pitchFamily="2" charset="0"/>
            </a:endParaRPr>
          </a:p>
        </p:txBody>
      </p:sp>
      <p:pic>
        <p:nvPicPr>
          <p:cNvPr id="3" name="Picture 2">
            <a:extLst>
              <a:ext uri="{FF2B5EF4-FFF2-40B4-BE49-F238E27FC236}">
                <a16:creationId xmlns:a16="http://schemas.microsoft.com/office/drawing/2014/main" id="{67ECAD04-A348-F992-B6F9-14E1C7D8EB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4240" r="21679" b="2"/>
          <a:stretch/>
        </p:blipFill>
        <p:spPr bwMode="auto">
          <a:xfrm>
            <a:off x="6177287" y="1346780"/>
            <a:ext cx="2487890" cy="3164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87350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7">
          <a:extLst>
            <a:ext uri="{FF2B5EF4-FFF2-40B4-BE49-F238E27FC236}">
              <a16:creationId xmlns:a16="http://schemas.microsoft.com/office/drawing/2014/main" id="{D1700F32-BE29-2027-95AB-E1433501312C}"/>
            </a:ext>
          </a:extLst>
        </p:cNvPr>
        <p:cNvGrpSpPr/>
        <p:nvPr/>
      </p:nvGrpSpPr>
      <p:grpSpPr>
        <a:xfrm>
          <a:off x="0" y="0"/>
          <a:ext cx="0" cy="0"/>
          <a:chOff x="0" y="0"/>
          <a:chExt cx="0" cy="0"/>
        </a:xfrm>
      </p:grpSpPr>
      <p:sp>
        <p:nvSpPr>
          <p:cNvPr id="78" name="Google Shape;78;p13">
            <a:extLst>
              <a:ext uri="{FF2B5EF4-FFF2-40B4-BE49-F238E27FC236}">
                <a16:creationId xmlns:a16="http://schemas.microsoft.com/office/drawing/2014/main" id="{7C365242-59E1-5BE8-9EBA-E31E9E8D7019}"/>
              </a:ext>
            </a:extLst>
          </p:cNvPr>
          <p:cNvSpPr txBox="1">
            <a:spLocks noGrp="1"/>
          </p:cNvSpPr>
          <p:nvPr>
            <p:ph type="sldNum" idx="12"/>
          </p:nvPr>
        </p:nvSpPr>
        <p:spPr>
          <a:xfrm>
            <a:off x="8713125" y="4792600"/>
            <a:ext cx="201600" cy="186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42</a:t>
            </a:fld>
            <a:endParaRPr/>
          </a:p>
        </p:txBody>
      </p:sp>
      <p:sp>
        <p:nvSpPr>
          <p:cNvPr id="2" name="Google Shape;88;p13">
            <a:extLst>
              <a:ext uri="{FF2B5EF4-FFF2-40B4-BE49-F238E27FC236}">
                <a16:creationId xmlns:a16="http://schemas.microsoft.com/office/drawing/2014/main" id="{E55CB1F9-9CE4-4532-0800-27DBC8764098}"/>
              </a:ext>
            </a:extLst>
          </p:cNvPr>
          <p:cNvSpPr txBox="1"/>
          <p:nvPr/>
        </p:nvSpPr>
        <p:spPr>
          <a:xfrm>
            <a:off x="667875" y="220983"/>
            <a:ext cx="7808250" cy="902966"/>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2800" dirty="0">
                <a:solidFill>
                  <a:schemeClr val="bg1"/>
                </a:solidFill>
                <a:latin typeface="Plus Jakarta Sans ExtraBold" pitchFamily="2" charset="0"/>
                <a:ea typeface="Plus Jakarta Sans SemiBold"/>
                <a:cs typeface="Plus Jakarta Sans ExtraBold" pitchFamily="2" charset="0"/>
                <a:sym typeface="Plus Jakarta Sans SemiBold"/>
              </a:rPr>
              <a:t>Tuberculosis, TB </a:t>
            </a:r>
          </a:p>
          <a:p>
            <a:pPr marL="0" lvl="0" indent="0" algn="ctr" rtl="0">
              <a:spcBef>
                <a:spcPts val="0"/>
              </a:spcBef>
              <a:spcAft>
                <a:spcPts val="0"/>
              </a:spcAft>
              <a:buNone/>
            </a:pPr>
            <a:r>
              <a:rPr lang="en" sz="2000" i="1" dirty="0">
                <a:solidFill>
                  <a:schemeClr val="bg1"/>
                </a:solidFill>
                <a:latin typeface="Plus Jakarta Sans ExtraBold" pitchFamily="2" charset="0"/>
                <a:ea typeface="Plus Jakarta Sans SemiBold"/>
                <a:cs typeface="Plus Jakarta Sans ExtraBold" pitchFamily="2" charset="0"/>
                <a:sym typeface="Plus Jakarta Sans SemiBold"/>
              </a:rPr>
              <a:t>(Mycobacterium tuberculosis) (cont.)</a:t>
            </a:r>
            <a:endParaRPr sz="2000" i="1" dirty="0">
              <a:solidFill>
                <a:schemeClr val="bg1"/>
              </a:solidFill>
              <a:latin typeface="Plus Jakarta Sans ExtraBold" pitchFamily="2" charset="0"/>
              <a:ea typeface="Plus Jakarta Sans SemiBold"/>
              <a:cs typeface="Plus Jakarta Sans ExtraBold" pitchFamily="2" charset="0"/>
              <a:sym typeface="Plus Jakarta Sans SemiBold"/>
            </a:endParaRPr>
          </a:p>
        </p:txBody>
      </p:sp>
      <p:sp>
        <p:nvSpPr>
          <p:cNvPr id="3" name="Content Placeholder 2">
            <a:extLst>
              <a:ext uri="{FF2B5EF4-FFF2-40B4-BE49-F238E27FC236}">
                <a16:creationId xmlns:a16="http://schemas.microsoft.com/office/drawing/2014/main" id="{FFA38C14-D9CF-286D-DCF8-FA9DE81DABF6}"/>
              </a:ext>
            </a:extLst>
          </p:cNvPr>
          <p:cNvSpPr txBox="1">
            <a:spLocks/>
          </p:cNvSpPr>
          <p:nvPr/>
        </p:nvSpPr>
        <p:spPr>
          <a:xfrm>
            <a:off x="557484" y="1123949"/>
            <a:ext cx="8256441" cy="385495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R="0" lvl="0" algn="l" defTabSz="457200" rtl="0" eaLnBrk="1" fontAlgn="auto" latinLnBrk="0" hangingPunct="1">
              <a:lnSpc>
                <a:spcPct val="100000"/>
              </a:lnSpc>
              <a:spcBef>
                <a:spcPts val="1000"/>
              </a:spcBef>
              <a:spcAft>
                <a:spcPts val="0"/>
              </a:spcAft>
              <a:buClr>
                <a:schemeClr val="bg1"/>
              </a:buClr>
              <a:buSzPct val="80000"/>
              <a:buFont typeface="Wingdings" panose="05000000000000000000" pitchFamily="2" charset="2"/>
              <a:buChar char="Ø"/>
              <a:tabLst/>
              <a:defRPr/>
            </a:pPr>
            <a:r>
              <a:rPr kumimoji="0" lang="en-US" altLang="en-US" sz="1400" b="1" i="0" u="none" strike="noStrike" kern="1200" cap="none" spc="0" normalizeH="0" baseline="0" noProof="0" dirty="0">
                <a:ln>
                  <a:noFill/>
                </a:ln>
                <a:solidFill>
                  <a:schemeClr val="bg1"/>
                </a:solidFill>
                <a:effectLst/>
                <a:uLnTx/>
                <a:uFillTx/>
                <a:latin typeface="Plus Jakarta Sans ExtraBold" pitchFamily="2" charset="0"/>
                <a:cs typeface="Plus Jakarta Sans ExtraBold" pitchFamily="2" charset="0"/>
              </a:rPr>
              <a:t>Suspected Infectious TB Patient: </a:t>
            </a:r>
          </a:p>
          <a:p>
            <a:pPr marL="0" marR="0" lvl="0" indent="0" algn="l" defTabSz="457200" rtl="0" eaLnBrk="1" fontAlgn="auto" latinLnBrk="0" hangingPunct="1">
              <a:lnSpc>
                <a:spcPct val="100000"/>
              </a:lnSpc>
              <a:spcBef>
                <a:spcPts val="1000"/>
              </a:spcBef>
              <a:spcAft>
                <a:spcPts val="0"/>
              </a:spcAft>
              <a:buClr>
                <a:schemeClr val="bg1"/>
              </a:buClr>
              <a:buSzPct val="80000"/>
              <a:buNone/>
              <a:tabLst/>
              <a:defRPr/>
            </a:pPr>
            <a:r>
              <a:rPr kumimoji="0" lang="en-US" altLang="en-US" sz="1400" b="0" i="0" u="none" strike="noStrike" kern="1200" cap="none" spc="0" normalizeH="0" baseline="0" noProof="0" dirty="0">
                <a:ln>
                  <a:noFill/>
                </a:ln>
                <a:solidFill>
                  <a:schemeClr val="bg1"/>
                </a:solidFill>
                <a:effectLst/>
                <a:uLnTx/>
                <a:uFillTx/>
                <a:latin typeface="Plus Jakarta Sans Medium" pitchFamily="2" charset="0"/>
                <a:cs typeface="Plus Jakarta Sans Medium" pitchFamily="2" charset="0"/>
              </a:rPr>
              <a:t>Unless the individual’s condition has been medically determined to result from a cause other than TB</a:t>
            </a:r>
          </a:p>
          <a:p>
            <a:pPr marL="0" marR="0" lvl="0" indent="0" algn="l" defTabSz="457200" rtl="0" eaLnBrk="1" fontAlgn="auto" latinLnBrk="0" hangingPunct="1">
              <a:lnSpc>
                <a:spcPct val="100000"/>
              </a:lnSpc>
              <a:spcBef>
                <a:spcPts val="1000"/>
              </a:spcBef>
              <a:spcAft>
                <a:spcPts val="0"/>
              </a:spcAft>
              <a:buClr>
                <a:schemeClr val="bg1"/>
              </a:buClr>
              <a:buSzPct val="80000"/>
              <a:buNone/>
              <a:tabLst/>
              <a:defRPr/>
            </a:pPr>
            <a:r>
              <a:rPr kumimoji="0" lang="en-US" altLang="en-US" sz="1400" b="1" i="0" u="none" strike="noStrike" kern="1200" cap="none" spc="0" normalizeH="0" baseline="0" noProof="0" dirty="0">
                <a:ln>
                  <a:noFill/>
                </a:ln>
                <a:solidFill>
                  <a:schemeClr val="bg1"/>
                </a:solidFill>
                <a:effectLst/>
                <a:uLnTx/>
                <a:uFillTx/>
                <a:latin typeface="Plus Jakarta Sans SemiBold" pitchFamily="2" charset="0"/>
                <a:cs typeface="Plus Jakarta Sans SemiBold" pitchFamily="2" charset="0"/>
              </a:rPr>
              <a:t>You can place patient in isolation upon your assessment</a:t>
            </a:r>
          </a:p>
          <a:p>
            <a:pPr marR="0" lvl="0" algn="l" defTabSz="457200" rtl="0" eaLnBrk="1" fontAlgn="auto" latinLnBrk="0" hangingPunct="1">
              <a:lnSpc>
                <a:spcPct val="80000"/>
              </a:lnSpc>
              <a:spcBef>
                <a:spcPts val="1000"/>
              </a:spcBef>
              <a:spcAft>
                <a:spcPts val="0"/>
              </a:spcAft>
              <a:buClr>
                <a:schemeClr val="bg1"/>
              </a:buClr>
              <a:buSzPct val="80000"/>
              <a:buFont typeface="Wingdings" panose="05000000000000000000" pitchFamily="2" charset="2"/>
              <a:buChar char="Ø"/>
              <a:tabLst/>
              <a:defRPr/>
            </a:pPr>
            <a:r>
              <a:rPr kumimoji="0" lang="en-US" altLang="en-US" sz="1400" b="0" i="0" u="none" strike="noStrike" kern="1200" cap="none" spc="0" normalizeH="0" baseline="0" noProof="0" dirty="0">
                <a:ln>
                  <a:noFill/>
                </a:ln>
                <a:solidFill>
                  <a:schemeClr val="bg1"/>
                </a:solidFill>
                <a:effectLst/>
                <a:uLnTx/>
                <a:uFillTx/>
                <a:latin typeface="Plus Jakarta Sans Medium" pitchFamily="2" charset="0"/>
                <a:cs typeface="Plus Jakarta Sans Medium" pitchFamily="2" charset="0"/>
              </a:rPr>
              <a:t>Is a person known, or with reasonable diligence should be known, to have TB infection and has signs and symptoms of pulmonary or laryngeal TB.</a:t>
            </a:r>
          </a:p>
          <a:p>
            <a:pPr marR="0" lvl="0" algn="l" defTabSz="457200" rtl="0" eaLnBrk="1" fontAlgn="auto" latinLnBrk="0" hangingPunct="1">
              <a:lnSpc>
                <a:spcPct val="80000"/>
              </a:lnSpc>
              <a:spcBef>
                <a:spcPts val="1000"/>
              </a:spcBef>
              <a:spcAft>
                <a:spcPts val="0"/>
              </a:spcAft>
              <a:buClr>
                <a:schemeClr val="bg1"/>
              </a:buClr>
              <a:buSzPct val="80000"/>
              <a:buFont typeface="Wingdings" panose="05000000000000000000" pitchFamily="2" charset="2"/>
              <a:buChar char="Ø"/>
              <a:tabLst/>
              <a:defRPr/>
            </a:pPr>
            <a:r>
              <a:rPr kumimoji="0" lang="en-US" altLang="en-US" sz="1400" b="0" i="0" u="none" strike="noStrike" kern="1200" cap="none" spc="0" normalizeH="0" baseline="0" noProof="0" dirty="0">
                <a:ln>
                  <a:noFill/>
                </a:ln>
                <a:solidFill>
                  <a:schemeClr val="bg1"/>
                </a:solidFill>
                <a:effectLst/>
                <a:uLnTx/>
                <a:uFillTx/>
                <a:latin typeface="Plus Jakarta Sans Medium" pitchFamily="2" charset="0"/>
                <a:cs typeface="Plus Jakarta Sans Medium" pitchFamily="2" charset="0"/>
              </a:rPr>
              <a:t>Has a positive acid-fast bacilli (AFB) sputum smear, or</a:t>
            </a:r>
          </a:p>
          <a:p>
            <a:pPr marR="0" lvl="0" algn="l" defTabSz="457200" rtl="0" eaLnBrk="1" fontAlgn="auto" latinLnBrk="0" hangingPunct="1">
              <a:lnSpc>
                <a:spcPct val="80000"/>
              </a:lnSpc>
              <a:spcBef>
                <a:spcPts val="1000"/>
              </a:spcBef>
              <a:spcAft>
                <a:spcPts val="0"/>
              </a:spcAft>
              <a:buClr>
                <a:schemeClr val="bg1"/>
              </a:buClr>
              <a:buSzPct val="80000"/>
              <a:buFont typeface="Wingdings" panose="05000000000000000000" pitchFamily="2" charset="2"/>
              <a:buChar char="Ø"/>
              <a:tabLst/>
              <a:defRPr/>
            </a:pPr>
            <a:r>
              <a:rPr kumimoji="0" lang="en-US" altLang="en-US" sz="1400" b="1" i="0" u="none" strike="noStrike" kern="1200" cap="none" spc="0" normalizeH="0" baseline="0" noProof="0" dirty="0">
                <a:ln>
                  <a:noFill/>
                </a:ln>
                <a:solidFill>
                  <a:srgbClr val="C00000"/>
                </a:solidFill>
                <a:effectLst/>
                <a:uLnTx/>
                <a:uFillTx/>
                <a:latin typeface="Plus Jakarta Sans ExtraBold" pitchFamily="2" charset="0"/>
                <a:cs typeface="Plus Jakarta Sans ExtraBold" pitchFamily="2" charset="0"/>
              </a:rPr>
              <a:t>Has a persistent cough lasting 2 or more weeks, fever, night sweats, fatigue, unexplained/unplanned weight loss, hemoptysis, foreign travel with stay for over 30 days, known exposure to person with TB</a:t>
            </a:r>
          </a:p>
          <a:p>
            <a:pPr marR="0" lvl="0" algn="l" defTabSz="457200" rtl="0" eaLnBrk="1" fontAlgn="auto" latinLnBrk="0" hangingPunct="1">
              <a:lnSpc>
                <a:spcPct val="80000"/>
              </a:lnSpc>
              <a:spcBef>
                <a:spcPts val="1000"/>
              </a:spcBef>
              <a:spcAft>
                <a:spcPts val="0"/>
              </a:spcAft>
              <a:buClr>
                <a:schemeClr val="bg1"/>
              </a:buClr>
              <a:buSzPct val="80000"/>
              <a:buFont typeface="Wingdings" panose="05000000000000000000" pitchFamily="2" charset="2"/>
              <a:buChar char="Ø"/>
              <a:tabLst/>
              <a:defRPr/>
            </a:pPr>
            <a:r>
              <a:rPr kumimoji="0" lang="en-US" altLang="en-US" sz="1400" b="0" i="0" u="none" strike="noStrike" kern="1200" cap="none" spc="0" normalizeH="0" baseline="0" noProof="0" dirty="0">
                <a:ln>
                  <a:noFill/>
                </a:ln>
                <a:solidFill>
                  <a:schemeClr val="bg1"/>
                </a:solidFill>
                <a:effectLst/>
                <a:uLnTx/>
                <a:uFillTx/>
                <a:latin typeface="Plus Jakarta Sans Medium" pitchFamily="2" charset="0"/>
                <a:cs typeface="Plus Jakarta Sans Medium" pitchFamily="2" charset="0"/>
              </a:rPr>
              <a:t>Has been started on anti-tuberculosis medications for clinical suspicion of active pulmonary or laryngeal TB but has completed less than 2 weeks of treatment or has not demonstrated clinical response.</a:t>
            </a:r>
          </a:p>
          <a:p>
            <a:pPr marL="0" marR="0" lvl="0" indent="0" algn="ctr" defTabSz="457200" rtl="0" eaLnBrk="1" fontAlgn="auto" latinLnBrk="0" hangingPunct="1">
              <a:lnSpc>
                <a:spcPct val="80000"/>
              </a:lnSpc>
              <a:spcBef>
                <a:spcPts val="1000"/>
              </a:spcBef>
              <a:spcAft>
                <a:spcPts val="0"/>
              </a:spcAft>
              <a:buClr>
                <a:schemeClr val="bg1"/>
              </a:buClr>
              <a:buSzPct val="80000"/>
              <a:buNone/>
              <a:tabLst/>
              <a:defRPr/>
            </a:pPr>
            <a:r>
              <a:rPr kumimoji="0" lang="en-US" altLang="en-US" sz="1400" b="0" i="1" u="none" strike="noStrike" kern="1200" cap="none" spc="0" normalizeH="0" baseline="0" noProof="0" dirty="0">
                <a:ln>
                  <a:noFill/>
                </a:ln>
                <a:solidFill>
                  <a:schemeClr val="bg1"/>
                </a:solidFill>
                <a:effectLst/>
                <a:uLnTx/>
                <a:uFillTx/>
                <a:latin typeface="Plus Jakarta Sans Medium" pitchFamily="2" charset="0"/>
                <a:cs typeface="Plus Jakarta Sans Medium" pitchFamily="2" charset="0"/>
              </a:rPr>
              <a:t>Additional symptoms or risk factors:  HIV infection, homelessness, alcoholism or drug abuse, poor nutrition.  </a:t>
            </a:r>
          </a:p>
        </p:txBody>
      </p:sp>
    </p:spTree>
    <p:extLst>
      <p:ext uri="{BB962C8B-B14F-4D97-AF65-F5344CB8AC3E}">
        <p14:creationId xmlns:p14="http://schemas.microsoft.com/office/powerpoint/2010/main" val="41856598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7">
          <a:extLst>
            <a:ext uri="{FF2B5EF4-FFF2-40B4-BE49-F238E27FC236}">
              <a16:creationId xmlns:a16="http://schemas.microsoft.com/office/drawing/2014/main" id="{063C686A-F026-012A-B705-58E91E67DF84}"/>
            </a:ext>
          </a:extLst>
        </p:cNvPr>
        <p:cNvGrpSpPr/>
        <p:nvPr/>
      </p:nvGrpSpPr>
      <p:grpSpPr>
        <a:xfrm>
          <a:off x="0" y="0"/>
          <a:ext cx="0" cy="0"/>
          <a:chOff x="0" y="0"/>
          <a:chExt cx="0" cy="0"/>
        </a:xfrm>
      </p:grpSpPr>
      <p:sp>
        <p:nvSpPr>
          <p:cNvPr id="78" name="Google Shape;78;p13">
            <a:extLst>
              <a:ext uri="{FF2B5EF4-FFF2-40B4-BE49-F238E27FC236}">
                <a16:creationId xmlns:a16="http://schemas.microsoft.com/office/drawing/2014/main" id="{9548F605-7B63-6325-9883-F20A959849AA}"/>
              </a:ext>
            </a:extLst>
          </p:cNvPr>
          <p:cNvSpPr txBox="1">
            <a:spLocks noGrp="1"/>
          </p:cNvSpPr>
          <p:nvPr>
            <p:ph type="sldNum" idx="12"/>
          </p:nvPr>
        </p:nvSpPr>
        <p:spPr>
          <a:xfrm>
            <a:off x="8713125" y="4792600"/>
            <a:ext cx="201600" cy="186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43</a:t>
            </a:fld>
            <a:endParaRPr/>
          </a:p>
        </p:txBody>
      </p:sp>
      <p:sp>
        <p:nvSpPr>
          <p:cNvPr id="2" name="Google Shape;88;p13">
            <a:extLst>
              <a:ext uri="{FF2B5EF4-FFF2-40B4-BE49-F238E27FC236}">
                <a16:creationId xmlns:a16="http://schemas.microsoft.com/office/drawing/2014/main" id="{D34FE142-1EC6-A172-2BAC-8B97B7A1EAA7}"/>
              </a:ext>
            </a:extLst>
          </p:cNvPr>
          <p:cNvSpPr txBox="1"/>
          <p:nvPr/>
        </p:nvSpPr>
        <p:spPr>
          <a:xfrm>
            <a:off x="667875" y="430533"/>
            <a:ext cx="7808250" cy="560067"/>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2800" dirty="0">
                <a:solidFill>
                  <a:schemeClr val="bg1"/>
                </a:solidFill>
                <a:latin typeface="Plus Jakarta Sans ExtraBold" pitchFamily="2" charset="0"/>
                <a:ea typeface="Plus Jakarta Sans SemiBold"/>
                <a:cs typeface="Plus Jakarta Sans ExtraBold" pitchFamily="2" charset="0"/>
                <a:sym typeface="Plus Jakarta Sans SemiBold"/>
              </a:rPr>
              <a:t>TB: Early Identification and Treatment</a:t>
            </a:r>
            <a:endParaRPr sz="2000" i="1" dirty="0">
              <a:solidFill>
                <a:schemeClr val="bg1"/>
              </a:solidFill>
              <a:latin typeface="Plus Jakarta Sans ExtraBold" pitchFamily="2" charset="0"/>
              <a:ea typeface="Plus Jakarta Sans SemiBold"/>
              <a:cs typeface="Plus Jakarta Sans ExtraBold" pitchFamily="2" charset="0"/>
              <a:sym typeface="Plus Jakarta Sans SemiBold"/>
            </a:endParaRPr>
          </a:p>
        </p:txBody>
      </p:sp>
      <p:sp>
        <p:nvSpPr>
          <p:cNvPr id="4" name="Content Placeholder 2">
            <a:extLst>
              <a:ext uri="{FF2B5EF4-FFF2-40B4-BE49-F238E27FC236}">
                <a16:creationId xmlns:a16="http://schemas.microsoft.com/office/drawing/2014/main" id="{A479A875-3D6D-591E-CCFE-93E5CD9191AD}"/>
              </a:ext>
            </a:extLst>
          </p:cNvPr>
          <p:cNvSpPr txBox="1">
            <a:spLocks/>
          </p:cNvSpPr>
          <p:nvPr/>
        </p:nvSpPr>
        <p:spPr>
          <a:xfrm>
            <a:off x="667875" y="1133475"/>
            <a:ext cx="7808250" cy="384542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R="0" lvl="0" algn="l" defTabSz="457200" rtl="0" eaLnBrk="1" fontAlgn="base" latinLnBrk="0" hangingPunct="1">
              <a:lnSpc>
                <a:spcPct val="100000"/>
              </a:lnSpc>
              <a:spcBef>
                <a:spcPct val="0"/>
              </a:spcBef>
              <a:spcAft>
                <a:spcPct val="0"/>
              </a:spcAft>
              <a:buClr>
                <a:schemeClr val="bg1"/>
              </a:buClr>
              <a:buSzPct val="80000"/>
              <a:buFont typeface="Wingdings" panose="05000000000000000000" pitchFamily="2" charset="2"/>
              <a:buChar char="Ø"/>
              <a:tabLst/>
              <a:defRPr/>
            </a:pPr>
            <a:r>
              <a:rPr kumimoji="0" lang="en-US" altLang="en-US" sz="1600" b="0" i="0" u="none" strike="noStrike" kern="1200" cap="none" spc="0" normalizeH="0" baseline="0" noProof="0" dirty="0">
                <a:ln>
                  <a:noFill/>
                </a:ln>
                <a:solidFill>
                  <a:schemeClr val="bg1"/>
                </a:solidFill>
                <a:effectLst/>
                <a:uLnTx/>
                <a:uFillTx/>
                <a:latin typeface="Plus Jakarta Sans Medium" pitchFamily="2" charset="0"/>
                <a:cs typeface="Plus Jakarta Sans Medium" pitchFamily="2" charset="0"/>
              </a:rPr>
              <a:t>  Prompt patient Respiratory Hygiene/Cough Etiquette</a:t>
            </a:r>
          </a:p>
          <a:p>
            <a:pPr marR="0" lvl="0" algn="l" defTabSz="457200" rtl="0" eaLnBrk="1" fontAlgn="base" latinLnBrk="0" hangingPunct="1">
              <a:lnSpc>
                <a:spcPct val="100000"/>
              </a:lnSpc>
              <a:spcBef>
                <a:spcPct val="0"/>
              </a:spcBef>
              <a:spcAft>
                <a:spcPct val="0"/>
              </a:spcAft>
              <a:buClr>
                <a:schemeClr val="bg1"/>
              </a:buClr>
              <a:buSzPct val="80000"/>
              <a:buFont typeface="Wingdings" panose="05000000000000000000" pitchFamily="2" charset="2"/>
              <a:buChar char="Ø"/>
              <a:tabLst/>
              <a:defRPr/>
            </a:pPr>
            <a:r>
              <a:rPr kumimoji="0" lang="en-US" altLang="en-US" sz="1600" b="0" i="0" u="none" strike="noStrike" kern="1200" cap="none" spc="0" normalizeH="0" baseline="0" noProof="0" dirty="0">
                <a:ln>
                  <a:noFill/>
                </a:ln>
                <a:solidFill>
                  <a:schemeClr val="bg1"/>
                </a:solidFill>
                <a:effectLst/>
                <a:uLnTx/>
                <a:uFillTx/>
                <a:latin typeface="Plus Jakarta Sans Medium" pitchFamily="2" charset="0"/>
                <a:cs typeface="Plus Jakarta Sans Medium" pitchFamily="2" charset="0"/>
              </a:rPr>
              <a:t>  Ventilation:  Airborne Infection Isolation Room (AIIR, Negative Pressure                  Room) with door closed.  </a:t>
            </a:r>
          </a:p>
          <a:p>
            <a:pPr marR="0" lvl="0" algn="l" defTabSz="457200" rtl="0" eaLnBrk="1" fontAlgn="base" latinLnBrk="0" hangingPunct="1">
              <a:lnSpc>
                <a:spcPct val="100000"/>
              </a:lnSpc>
              <a:spcBef>
                <a:spcPct val="0"/>
              </a:spcBef>
              <a:spcAft>
                <a:spcPct val="0"/>
              </a:spcAft>
              <a:buClr>
                <a:schemeClr val="bg1"/>
              </a:buClr>
              <a:buSzPct val="80000"/>
              <a:buFont typeface="Wingdings" panose="05000000000000000000" pitchFamily="2" charset="2"/>
              <a:buChar char="Ø"/>
              <a:tabLst/>
              <a:defRPr/>
            </a:pPr>
            <a:r>
              <a:rPr kumimoji="0" lang="en-US" altLang="en-US" sz="1600" b="0" i="0" u="none" strike="noStrike" kern="1200" cap="none" spc="0" normalizeH="0" baseline="0" noProof="0" dirty="0">
                <a:ln>
                  <a:noFill/>
                </a:ln>
                <a:solidFill>
                  <a:schemeClr val="bg1"/>
                </a:solidFill>
                <a:effectLst/>
                <a:uLnTx/>
                <a:uFillTx/>
                <a:latin typeface="Plus Jakarta Sans Medium" pitchFamily="2" charset="0"/>
                <a:cs typeface="Plus Jakarta Sans Medium" pitchFamily="2" charset="0"/>
              </a:rPr>
              <a:t>  Fast Track Placement in AIIR.  Contact Nursing Supervisor if AIIR not available.  Place in single patient room w/ procedure mask on patient and   close door, until AIIR is available. </a:t>
            </a:r>
          </a:p>
          <a:p>
            <a:pPr marR="0" lvl="0" algn="l" defTabSz="457200" rtl="0" eaLnBrk="1" fontAlgn="base" latinLnBrk="0" hangingPunct="1">
              <a:lnSpc>
                <a:spcPct val="100000"/>
              </a:lnSpc>
              <a:spcBef>
                <a:spcPct val="0"/>
              </a:spcBef>
              <a:spcAft>
                <a:spcPct val="0"/>
              </a:spcAft>
              <a:buClr>
                <a:schemeClr val="bg1"/>
              </a:buClr>
              <a:buSzPct val="80000"/>
              <a:buFont typeface="Wingdings" panose="05000000000000000000" pitchFamily="2" charset="2"/>
              <a:buChar char="Ø"/>
              <a:tabLst/>
              <a:defRPr/>
            </a:pPr>
            <a:r>
              <a:rPr kumimoji="0" lang="en-US" altLang="en-US" sz="1600" b="0" i="0" u="none" strike="noStrike" kern="1200" cap="none" spc="0" normalizeH="0" baseline="0" noProof="0" dirty="0">
                <a:ln>
                  <a:noFill/>
                </a:ln>
                <a:solidFill>
                  <a:schemeClr val="bg1"/>
                </a:solidFill>
                <a:effectLst/>
                <a:uLnTx/>
                <a:uFillTx/>
                <a:latin typeface="Plus Jakarta Sans Medium" pitchFamily="2" charset="0"/>
                <a:cs typeface="Plus Jakarta Sans Medium" pitchFamily="2" charset="0"/>
              </a:rPr>
              <a:t>  Tissue Test on AIIR, by assigned RN at beginning of shift.  </a:t>
            </a:r>
          </a:p>
          <a:p>
            <a:pPr marR="0" lvl="0" algn="l" defTabSz="457200" rtl="0" eaLnBrk="1" fontAlgn="base" latinLnBrk="0" hangingPunct="1">
              <a:lnSpc>
                <a:spcPct val="100000"/>
              </a:lnSpc>
              <a:spcBef>
                <a:spcPct val="0"/>
              </a:spcBef>
              <a:spcAft>
                <a:spcPct val="0"/>
              </a:spcAft>
              <a:buClr>
                <a:schemeClr val="bg1"/>
              </a:buClr>
              <a:buSzPct val="80000"/>
              <a:buFont typeface="Wingdings" panose="05000000000000000000" pitchFamily="2" charset="2"/>
              <a:buChar char="Ø"/>
              <a:tabLst/>
              <a:defRPr/>
            </a:pPr>
            <a:r>
              <a:rPr kumimoji="0" lang="en-US" altLang="en-US" sz="1600" b="0" i="0" u="none" strike="noStrike" kern="1200" cap="none" spc="0" normalizeH="0" baseline="0" noProof="0" dirty="0">
                <a:ln>
                  <a:noFill/>
                </a:ln>
                <a:solidFill>
                  <a:schemeClr val="bg1"/>
                </a:solidFill>
                <a:effectLst/>
                <a:uLnTx/>
                <a:uFillTx/>
                <a:latin typeface="Plus Jakarta Sans Medium" pitchFamily="2" charset="0"/>
                <a:cs typeface="Plus Jakarta Sans Medium" pitchFamily="2" charset="0"/>
              </a:rPr>
              <a:t>  Essential Caregivers and Visitors Only</a:t>
            </a:r>
          </a:p>
          <a:p>
            <a:pPr marR="0" lvl="0" algn="l" defTabSz="457200" rtl="0" eaLnBrk="1" fontAlgn="base" latinLnBrk="0" hangingPunct="1">
              <a:lnSpc>
                <a:spcPct val="100000"/>
              </a:lnSpc>
              <a:spcBef>
                <a:spcPct val="0"/>
              </a:spcBef>
              <a:spcAft>
                <a:spcPct val="0"/>
              </a:spcAft>
              <a:buClr>
                <a:schemeClr val="bg1"/>
              </a:buClr>
              <a:buSzPct val="80000"/>
              <a:buFont typeface="Wingdings" panose="05000000000000000000" pitchFamily="2" charset="2"/>
              <a:buChar char="Ø"/>
              <a:tabLst/>
              <a:defRPr/>
            </a:pPr>
            <a:r>
              <a:rPr kumimoji="0" lang="en-US" altLang="en-US" sz="1600" b="0" i="0" u="none" strike="noStrike" kern="1200" cap="none" spc="0" normalizeH="0" baseline="0" noProof="0" dirty="0">
                <a:ln>
                  <a:noFill/>
                </a:ln>
                <a:solidFill>
                  <a:schemeClr val="bg1"/>
                </a:solidFill>
                <a:effectLst/>
                <a:uLnTx/>
                <a:uFillTx/>
                <a:latin typeface="Plus Jakarta Sans Medium" pitchFamily="2" charset="0"/>
                <a:cs typeface="Plus Jakarta Sans Medium" pitchFamily="2" charset="0"/>
              </a:rPr>
              <a:t>  Defer Aerosol-Generating Procedures until AIIR available when possible.</a:t>
            </a:r>
          </a:p>
          <a:p>
            <a:pPr marR="0" lvl="0" algn="l" defTabSz="457200" rtl="0" eaLnBrk="1" fontAlgn="base" latinLnBrk="0" hangingPunct="1">
              <a:lnSpc>
                <a:spcPct val="100000"/>
              </a:lnSpc>
              <a:spcBef>
                <a:spcPct val="0"/>
              </a:spcBef>
              <a:spcAft>
                <a:spcPct val="0"/>
              </a:spcAft>
              <a:buClr>
                <a:schemeClr val="bg1"/>
              </a:buClr>
              <a:buSzPct val="80000"/>
              <a:buFont typeface="Wingdings" panose="05000000000000000000" pitchFamily="2" charset="2"/>
              <a:buChar char="Ø"/>
              <a:tabLst/>
              <a:defRPr/>
            </a:pPr>
            <a:r>
              <a:rPr kumimoji="0" lang="en-US" altLang="en-US" sz="1600" b="0" i="0" u="none" strike="noStrike" kern="1200" cap="none" spc="0" normalizeH="0" baseline="0" noProof="0" dirty="0">
                <a:ln>
                  <a:noFill/>
                </a:ln>
                <a:solidFill>
                  <a:schemeClr val="bg1"/>
                </a:solidFill>
                <a:effectLst/>
                <a:uLnTx/>
                <a:uFillTx/>
                <a:latin typeface="Plus Jakarta Sans Medium" pitchFamily="2" charset="0"/>
                <a:cs typeface="Plus Jakarta Sans Medium" pitchFamily="2" charset="0"/>
              </a:rPr>
              <a:t>  </a:t>
            </a:r>
            <a:r>
              <a:rPr kumimoji="0" lang="en-US" altLang="en-US" sz="1600" b="0" i="0" u="sng" strike="noStrike" kern="1200" cap="none" spc="0" normalizeH="0" baseline="0" noProof="0" dirty="0">
                <a:ln>
                  <a:noFill/>
                </a:ln>
                <a:solidFill>
                  <a:schemeClr val="bg1"/>
                </a:solidFill>
                <a:effectLst/>
                <a:uLnTx/>
                <a:uFillTx/>
                <a:latin typeface="Plus Jakarta Sans Medium" pitchFamily="2" charset="0"/>
                <a:cs typeface="Plus Jakarta Sans Medium" pitchFamily="2" charset="0"/>
              </a:rPr>
              <a:t>Transfer patient w/ procedure mask in place.</a:t>
            </a:r>
          </a:p>
          <a:p>
            <a:pPr marR="0" lvl="0" algn="l" defTabSz="457200" rtl="0" eaLnBrk="1" fontAlgn="base" latinLnBrk="0" hangingPunct="1">
              <a:lnSpc>
                <a:spcPct val="100000"/>
              </a:lnSpc>
              <a:spcBef>
                <a:spcPct val="0"/>
              </a:spcBef>
              <a:spcAft>
                <a:spcPct val="0"/>
              </a:spcAft>
              <a:buClr>
                <a:schemeClr val="bg1"/>
              </a:buClr>
              <a:buSzPct val="80000"/>
              <a:buFont typeface="Wingdings" panose="05000000000000000000" pitchFamily="2" charset="2"/>
              <a:buChar char="Ø"/>
              <a:tabLst/>
              <a:defRPr/>
            </a:pPr>
            <a:endParaRPr kumimoji="0" lang="en-US" altLang="en-US" sz="1600" b="0" i="0" u="sng" strike="noStrike" kern="1200" cap="none" spc="0" normalizeH="0" baseline="0" noProof="0" dirty="0">
              <a:ln>
                <a:noFill/>
              </a:ln>
              <a:solidFill>
                <a:schemeClr val="bg1"/>
              </a:solidFill>
              <a:effectLst/>
              <a:uLnTx/>
              <a:uFillTx/>
              <a:latin typeface="Plus Jakarta Sans Medium" pitchFamily="2" charset="0"/>
              <a:cs typeface="Plus Jakarta Sans Medium" pitchFamily="2" charset="0"/>
            </a:endParaRPr>
          </a:p>
          <a:p>
            <a:pPr marR="0" lvl="0" algn="l" defTabSz="457200" rtl="0" eaLnBrk="1" fontAlgn="base" latinLnBrk="0" hangingPunct="1">
              <a:lnSpc>
                <a:spcPct val="100000"/>
              </a:lnSpc>
              <a:spcBef>
                <a:spcPct val="0"/>
              </a:spcBef>
              <a:spcAft>
                <a:spcPct val="0"/>
              </a:spcAft>
              <a:buClr>
                <a:schemeClr val="bg1"/>
              </a:buClr>
              <a:buSzPct val="80000"/>
              <a:buFont typeface="Wingdings" panose="05000000000000000000" pitchFamily="2" charset="2"/>
              <a:buChar char="Ø"/>
              <a:tabLst/>
              <a:defRPr/>
            </a:pPr>
            <a:r>
              <a:rPr kumimoji="0" lang="en-US" altLang="en-US" sz="1600" b="0" i="0" u="sng" strike="noStrike" kern="1200" cap="none" spc="0" normalizeH="0" baseline="0" noProof="0" dirty="0">
                <a:ln>
                  <a:noFill/>
                </a:ln>
                <a:solidFill>
                  <a:srgbClr val="C00000"/>
                </a:solidFill>
                <a:effectLst/>
                <a:uLnTx/>
                <a:uFillTx/>
                <a:latin typeface="Plus Jakarta Sans Medium" pitchFamily="2" charset="0"/>
                <a:cs typeface="Plus Jakarta Sans Medium" pitchFamily="2" charset="0"/>
              </a:rPr>
              <a:t>Discharge Plan approved by San Joaquin County Public Health Services – MANDATED    PT cannot be discharged with out their approval. After Hours, weekends and holidays, contact SJGH Operator who will get you the On call SJVCPHS Rep</a:t>
            </a:r>
          </a:p>
        </p:txBody>
      </p:sp>
    </p:spTree>
    <p:extLst>
      <p:ext uri="{BB962C8B-B14F-4D97-AF65-F5344CB8AC3E}">
        <p14:creationId xmlns:p14="http://schemas.microsoft.com/office/powerpoint/2010/main" val="1662854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7">
          <a:extLst>
            <a:ext uri="{FF2B5EF4-FFF2-40B4-BE49-F238E27FC236}">
              <a16:creationId xmlns:a16="http://schemas.microsoft.com/office/drawing/2014/main" id="{E7783114-3C48-4527-4827-F99188C429D3}"/>
            </a:ext>
          </a:extLst>
        </p:cNvPr>
        <p:cNvGrpSpPr/>
        <p:nvPr/>
      </p:nvGrpSpPr>
      <p:grpSpPr>
        <a:xfrm>
          <a:off x="0" y="0"/>
          <a:ext cx="0" cy="0"/>
          <a:chOff x="0" y="0"/>
          <a:chExt cx="0" cy="0"/>
        </a:xfrm>
      </p:grpSpPr>
      <p:sp>
        <p:nvSpPr>
          <p:cNvPr id="78" name="Google Shape;78;p13">
            <a:extLst>
              <a:ext uri="{FF2B5EF4-FFF2-40B4-BE49-F238E27FC236}">
                <a16:creationId xmlns:a16="http://schemas.microsoft.com/office/drawing/2014/main" id="{28616AE3-C05E-2D10-5394-E3916DDEB31B}"/>
              </a:ext>
            </a:extLst>
          </p:cNvPr>
          <p:cNvSpPr txBox="1">
            <a:spLocks noGrp="1"/>
          </p:cNvSpPr>
          <p:nvPr>
            <p:ph type="sldNum" idx="12"/>
          </p:nvPr>
        </p:nvSpPr>
        <p:spPr>
          <a:xfrm>
            <a:off x="8713125" y="4792600"/>
            <a:ext cx="201600" cy="186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44</a:t>
            </a:fld>
            <a:endParaRPr/>
          </a:p>
        </p:txBody>
      </p:sp>
      <p:sp>
        <p:nvSpPr>
          <p:cNvPr id="2" name="Google Shape;88;p13">
            <a:extLst>
              <a:ext uri="{FF2B5EF4-FFF2-40B4-BE49-F238E27FC236}">
                <a16:creationId xmlns:a16="http://schemas.microsoft.com/office/drawing/2014/main" id="{3F14BCC8-A0EC-7117-AB23-C722F4FA36C1}"/>
              </a:ext>
            </a:extLst>
          </p:cNvPr>
          <p:cNvSpPr txBox="1"/>
          <p:nvPr/>
        </p:nvSpPr>
        <p:spPr>
          <a:xfrm>
            <a:off x="667875" y="430533"/>
            <a:ext cx="7808250" cy="560067"/>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2800" dirty="0">
                <a:solidFill>
                  <a:schemeClr val="bg1"/>
                </a:solidFill>
                <a:latin typeface="Plus Jakarta Sans ExtraBold" pitchFamily="2" charset="0"/>
                <a:ea typeface="Plus Jakarta Sans SemiBold"/>
                <a:cs typeface="Plus Jakarta Sans ExtraBold" pitchFamily="2" charset="0"/>
                <a:sym typeface="Plus Jakarta Sans SemiBold"/>
              </a:rPr>
              <a:t>Multi Drug Resistant TB can be caused by: </a:t>
            </a:r>
            <a:endParaRPr sz="2000" i="1" dirty="0">
              <a:solidFill>
                <a:schemeClr val="bg1"/>
              </a:solidFill>
              <a:latin typeface="Plus Jakarta Sans ExtraBold" pitchFamily="2" charset="0"/>
              <a:ea typeface="Plus Jakarta Sans SemiBold"/>
              <a:cs typeface="Plus Jakarta Sans ExtraBold" pitchFamily="2" charset="0"/>
              <a:sym typeface="Plus Jakarta Sans SemiBold"/>
            </a:endParaRPr>
          </a:p>
        </p:txBody>
      </p:sp>
      <p:sp>
        <p:nvSpPr>
          <p:cNvPr id="3" name="Content Placeholder 2">
            <a:extLst>
              <a:ext uri="{FF2B5EF4-FFF2-40B4-BE49-F238E27FC236}">
                <a16:creationId xmlns:a16="http://schemas.microsoft.com/office/drawing/2014/main" id="{ECBB9F64-5D87-6B51-967E-9647BD0E7E2B}"/>
              </a:ext>
            </a:extLst>
          </p:cNvPr>
          <p:cNvSpPr txBox="1">
            <a:spLocks/>
          </p:cNvSpPr>
          <p:nvPr/>
        </p:nvSpPr>
        <p:spPr>
          <a:xfrm>
            <a:off x="4242815" y="1133475"/>
            <a:ext cx="4233309" cy="384542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R="0" lvl="0" algn="l" defTabSz="457200" rtl="0" eaLnBrk="1" fontAlgn="base" latinLnBrk="0" hangingPunct="1">
              <a:lnSpc>
                <a:spcPct val="100000"/>
              </a:lnSpc>
              <a:spcBef>
                <a:spcPct val="0"/>
              </a:spcBef>
              <a:spcAft>
                <a:spcPts val="600"/>
              </a:spcAft>
              <a:buClr>
                <a:schemeClr val="bg1"/>
              </a:buClr>
              <a:buSzPct val="80000"/>
              <a:buFont typeface="Wingdings" panose="05000000000000000000" pitchFamily="2" charset="2"/>
              <a:buChar char="Ø"/>
              <a:tabLst/>
              <a:defRPr/>
            </a:pPr>
            <a:r>
              <a:rPr kumimoji="0" lang="en-US" altLang="en-US" b="0" i="0" u="none" strike="noStrike" kern="1200" cap="none" spc="0" normalizeH="0" baseline="0" noProof="0" dirty="0">
                <a:ln>
                  <a:noFill/>
                </a:ln>
                <a:solidFill>
                  <a:schemeClr val="bg1"/>
                </a:solidFill>
                <a:effectLst/>
                <a:uLnTx/>
                <a:uFillTx/>
                <a:latin typeface="Plus Jakarta Sans Medium" pitchFamily="2" charset="0"/>
                <a:cs typeface="Plus Jakarta Sans Medium" pitchFamily="2" charset="0"/>
              </a:rPr>
              <a:t>Incomplete Treatment</a:t>
            </a:r>
          </a:p>
          <a:p>
            <a:pPr marR="0" lvl="0" algn="l" defTabSz="457200" rtl="0" eaLnBrk="1" fontAlgn="base" latinLnBrk="0" hangingPunct="1">
              <a:lnSpc>
                <a:spcPct val="100000"/>
              </a:lnSpc>
              <a:spcBef>
                <a:spcPct val="0"/>
              </a:spcBef>
              <a:spcAft>
                <a:spcPts val="600"/>
              </a:spcAft>
              <a:buClr>
                <a:schemeClr val="bg1"/>
              </a:buClr>
              <a:buSzPct val="80000"/>
              <a:buFont typeface="Wingdings" panose="05000000000000000000" pitchFamily="2" charset="2"/>
              <a:buChar char="Ø"/>
              <a:tabLst/>
              <a:defRPr/>
            </a:pPr>
            <a:r>
              <a:rPr lang="en-US" altLang="en-US" dirty="0">
                <a:solidFill>
                  <a:schemeClr val="bg1"/>
                </a:solidFill>
                <a:latin typeface="Plus Jakarta Sans Medium" pitchFamily="2" charset="0"/>
                <a:cs typeface="Plus Jakarta Sans Medium" pitchFamily="2" charset="0"/>
              </a:rPr>
              <a:t>Interrupted Treatment</a:t>
            </a:r>
          </a:p>
          <a:p>
            <a:pPr marR="0" lvl="0" algn="l" defTabSz="457200" rtl="0" eaLnBrk="1" fontAlgn="base" latinLnBrk="0" hangingPunct="1">
              <a:lnSpc>
                <a:spcPct val="100000"/>
              </a:lnSpc>
              <a:spcBef>
                <a:spcPct val="0"/>
              </a:spcBef>
              <a:spcAft>
                <a:spcPts val="600"/>
              </a:spcAft>
              <a:buClr>
                <a:schemeClr val="bg1"/>
              </a:buClr>
              <a:buSzPct val="80000"/>
              <a:buFont typeface="Wingdings" panose="05000000000000000000" pitchFamily="2" charset="2"/>
              <a:buChar char="Ø"/>
              <a:tabLst/>
              <a:defRPr/>
            </a:pPr>
            <a:r>
              <a:rPr kumimoji="0" lang="en-US" altLang="en-US" b="0" i="0" u="none" strike="noStrike" kern="1200" cap="none" spc="0" normalizeH="0" baseline="0" noProof="0" dirty="0">
                <a:ln>
                  <a:noFill/>
                </a:ln>
                <a:solidFill>
                  <a:schemeClr val="bg1"/>
                </a:solidFill>
                <a:effectLst/>
                <a:uLnTx/>
                <a:uFillTx/>
                <a:latin typeface="Plus Jakarta Sans Medium" pitchFamily="2" charset="0"/>
                <a:cs typeface="Plus Jakarta Sans Medium" pitchFamily="2" charset="0"/>
              </a:rPr>
              <a:t>Lack of adequate anti-TB </a:t>
            </a:r>
            <a:r>
              <a:rPr lang="en-US" altLang="en-US" dirty="0">
                <a:solidFill>
                  <a:schemeClr val="bg1"/>
                </a:solidFill>
                <a:latin typeface="Plus Jakarta Sans Medium" pitchFamily="2" charset="0"/>
                <a:cs typeface="Plus Jakarta Sans Medium" pitchFamily="2" charset="0"/>
              </a:rPr>
              <a:t>Treatment</a:t>
            </a:r>
          </a:p>
          <a:p>
            <a:pPr marR="0" lvl="0" algn="l" defTabSz="457200" rtl="0" eaLnBrk="1" fontAlgn="base" latinLnBrk="0" hangingPunct="1">
              <a:lnSpc>
                <a:spcPct val="100000"/>
              </a:lnSpc>
              <a:spcBef>
                <a:spcPct val="0"/>
              </a:spcBef>
              <a:spcAft>
                <a:spcPts val="600"/>
              </a:spcAft>
              <a:buClr>
                <a:schemeClr val="bg1"/>
              </a:buClr>
              <a:buSzPct val="80000"/>
              <a:buFont typeface="Wingdings" panose="05000000000000000000" pitchFamily="2" charset="2"/>
              <a:buChar char="Ø"/>
              <a:tabLst/>
              <a:defRPr/>
            </a:pPr>
            <a:r>
              <a:rPr kumimoji="0" lang="en-US" altLang="en-US" b="0" i="0" u="none" strike="noStrike" kern="1200" cap="none" spc="0" normalizeH="0" baseline="0" noProof="0" dirty="0">
                <a:ln>
                  <a:noFill/>
                </a:ln>
                <a:solidFill>
                  <a:schemeClr val="bg1"/>
                </a:solidFill>
                <a:effectLst/>
                <a:uLnTx/>
                <a:uFillTx/>
                <a:latin typeface="Plus Jakarta Sans Medium" pitchFamily="2" charset="0"/>
                <a:cs typeface="Plus Jakarta Sans Medium" pitchFamily="2" charset="0"/>
              </a:rPr>
              <a:t>MDR-TB and XDR-TB </a:t>
            </a:r>
            <a:r>
              <a:rPr kumimoji="0" lang="en-US" altLang="en-US" b="0" i="0" u="none" strike="noStrike" kern="1200" cap="none" spc="0" normalizeH="0" baseline="0" noProof="0" dirty="0" err="1">
                <a:ln>
                  <a:noFill/>
                </a:ln>
                <a:solidFill>
                  <a:schemeClr val="bg1"/>
                </a:solidFill>
                <a:effectLst/>
                <a:uLnTx/>
                <a:uFillTx/>
                <a:latin typeface="Plus Jakarta Sans Medium" pitchFamily="2" charset="0"/>
                <a:cs typeface="Plus Jakarta Sans Medium" pitchFamily="2" charset="0"/>
              </a:rPr>
              <a:t>st</a:t>
            </a:r>
            <a:r>
              <a:rPr lang="en-US" altLang="en-US" dirty="0">
                <a:solidFill>
                  <a:schemeClr val="bg1"/>
                </a:solidFill>
                <a:latin typeface="Plus Jakarta Sans Medium" pitchFamily="2" charset="0"/>
                <a:cs typeface="Plus Jakarta Sans Medium" pitchFamily="2" charset="0"/>
              </a:rPr>
              <a:t>rains resistant to conventional TB treatment</a:t>
            </a:r>
          </a:p>
          <a:p>
            <a:pPr marR="0" lvl="0" algn="l" defTabSz="457200" rtl="0" eaLnBrk="1" fontAlgn="base" latinLnBrk="0" hangingPunct="1">
              <a:lnSpc>
                <a:spcPct val="100000"/>
              </a:lnSpc>
              <a:spcBef>
                <a:spcPct val="0"/>
              </a:spcBef>
              <a:spcAft>
                <a:spcPts val="600"/>
              </a:spcAft>
              <a:buClr>
                <a:schemeClr val="bg1"/>
              </a:buClr>
              <a:buSzPct val="80000"/>
              <a:buFont typeface="Wingdings" panose="05000000000000000000" pitchFamily="2" charset="2"/>
              <a:buChar char="Ø"/>
              <a:tabLst/>
              <a:defRPr/>
            </a:pPr>
            <a:r>
              <a:rPr kumimoji="0" lang="en-US" altLang="en-US" b="0" i="0" u="none" strike="noStrike" kern="1200" cap="none" spc="0" normalizeH="0" baseline="0" noProof="0" dirty="0">
                <a:ln>
                  <a:noFill/>
                </a:ln>
                <a:solidFill>
                  <a:schemeClr val="bg1"/>
                </a:solidFill>
                <a:effectLst/>
                <a:uLnTx/>
                <a:uFillTx/>
                <a:latin typeface="Plus Jakarta Sans ExtraBold" pitchFamily="2" charset="0"/>
                <a:cs typeface="Plus Jakarta Sans ExtraBold" pitchFamily="2" charset="0"/>
              </a:rPr>
              <a:t>We have these strains in our community now!</a:t>
            </a:r>
            <a:endParaRPr kumimoji="0" lang="en-US" altLang="en-US" b="0" i="0" u="none" strike="noStrike" kern="1200" cap="none" spc="0" normalizeH="0" baseline="0" noProof="0" dirty="0">
              <a:ln>
                <a:noFill/>
              </a:ln>
              <a:solidFill>
                <a:srgbClr val="C00000"/>
              </a:solidFill>
              <a:effectLst/>
              <a:uLnTx/>
              <a:uFillTx/>
              <a:latin typeface="Plus Jakarta Sans ExtraBold" pitchFamily="2" charset="0"/>
              <a:cs typeface="Plus Jakarta Sans ExtraBold" pitchFamily="2" charset="0"/>
            </a:endParaRPr>
          </a:p>
        </p:txBody>
      </p:sp>
      <p:pic>
        <p:nvPicPr>
          <p:cNvPr id="4" name="Picture 3">
            <a:extLst>
              <a:ext uri="{FF2B5EF4-FFF2-40B4-BE49-F238E27FC236}">
                <a16:creationId xmlns:a16="http://schemas.microsoft.com/office/drawing/2014/main" id="{BD6DD40B-CAF3-E971-F46E-FF34AD23B7EA}"/>
              </a:ext>
            </a:extLst>
          </p:cNvPr>
          <p:cNvPicPr>
            <a:picLocks noChangeAspect="1"/>
          </p:cNvPicPr>
          <p:nvPr/>
        </p:nvPicPr>
        <p:blipFill>
          <a:blip r:embed="rId3"/>
          <a:stretch>
            <a:fillRect/>
          </a:stretch>
        </p:blipFill>
        <p:spPr>
          <a:xfrm>
            <a:off x="770554" y="1133475"/>
            <a:ext cx="3296698" cy="3296698"/>
          </a:xfrm>
          <a:prstGeom prst="rect">
            <a:avLst/>
          </a:prstGeom>
        </p:spPr>
      </p:pic>
    </p:spTree>
    <p:extLst>
      <p:ext uri="{BB962C8B-B14F-4D97-AF65-F5344CB8AC3E}">
        <p14:creationId xmlns:p14="http://schemas.microsoft.com/office/powerpoint/2010/main" val="16158058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7">
          <a:extLst>
            <a:ext uri="{FF2B5EF4-FFF2-40B4-BE49-F238E27FC236}">
              <a16:creationId xmlns:a16="http://schemas.microsoft.com/office/drawing/2014/main" id="{11991EA6-4381-E98B-0729-1C3E6A670ED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EB26410-73A9-E7AE-D860-FCC8919844D5}"/>
              </a:ext>
            </a:extLst>
          </p:cNvPr>
          <p:cNvSpPr/>
          <p:nvPr/>
        </p:nvSpPr>
        <p:spPr>
          <a:xfrm>
            <a:off x="3238500" y="1200150"/>
            <a:ext cx="2933700" cy="394335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Google Shape;78;p13">
            <a:extLst>
              <a:ext uri="{FF2B5EF4-FFF2-40B4-BE49-F238E27FC236}">
                <a16:creationId xmlns:a16="http://schemas.microsoft.com/office/drawing/2014/main" id="{94EECDB2-C2BD-3437-4142-5113BFB6993A}"/>
              </a:ext>
            </a:extLst>
          </p:cNvPr>
          <p:cNvSpPr txBox="1">
            <a:spLocks noGrp="1"/>
          </p:cNvSpPr>
          <p:nvPr>
            <p:ph type="sldNum" idx="12"/>
          </p:nvPr>
        </p:nvSpPr>
        <p:spPr>
          <a:xfrm>
            <a:off x="8713125" y="4792600"/>
            <a:ext cx="201600" cy="186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45</a:t>
            </a:fld>
            <a:endParaRPr/>
          </a:p>
        </p:txBody>
      </p:sp>
      <p:sp>
        <p:nvSpPr>
          <p:cNvPr id="2" name="Google Shape;88;p13">
            <a:extLst>
              <a:ext uri="{FF2B5EF4-FFF2-40B4-BE49-F238E27FC236}">
                <a16:creationId xmlns:a16="http://schemas.microsoft.com/office/drawing/2014/main" id="{DA8D24BE-BDEC-374C-F9F9-C4FD12C28338}"/>
              </a:ext>
            </a:extLst>
          </p:cNvPr>
          <p:cNvSpPr txBox="1"/>
          <p:nvPr/>
        </p:nvSpPr>
        <p:spPr>
          <a:xfrm>
            <a:off x="667875" y="226771"/>
            <a:ext cx="7808250" cy="942975"/>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2800" dirty="0">
                <a:solidFill>
                  <a:schemeClr val="bg1"/>
                </a:solidFill>
                <a:latin typeface="Plus Jakarta Sans ExtraBold" pitchFamily="2" charset="0"/>
                <a:ea typeface="Plus Jakarta Sans SemiBold"/>
                <a:cs typeface="Plus Jakarta Sans ExtraBold" pitchFamily="2" charset="0"/>
                <a:sym typeface="Plus Jakarta Sans SemiBold"/>
              </a:rPr>
              <a:t>Who needs a flu vaccination?</a:t>
            </a:r>
          </a:p>
          <a:p>
            <a:pPr marL="0" lvl="0" indent="0" algn="ctr" rtl="0">
              <a:spcBef>
                <a:spcPts val="0"/>
              </a:spcBef>
              <a:spcAft>
                <a:spcPts val="0"/>
              </a:spcAft>
              <a:buNone/>
            </a:pPr>
            <a:r>
              <a:rPr lang="en" sz="2800" i="1" dirty="0">
                <a:solidFill>
                  <a:schemeClr val="bg1"/>
                </a:solidFill>
                <a:latin typeface="Plus Jakarta Sans ExtraBold" pitchFamily="2" charset="0"/>
                <a:ea typeface="Plus Jakarta Sans SemiBold"/>
                <a:cs typeface="Plus Jakarta Sans ExtraBold" pitchFamily="2" charset="0"/>
                <a:sym typeface="Plus Jakarta Sans SemiBold"/>
              </a:rPr>
              <a:t>“</a:t>
            </a:r>
            <a:r>
              <a:rPr lang="en" sz="2800" i="1" u="sng" dirty="0">
                <a:solidFill>
                  <a:srgbClr val="C00000"/>
                </a:solidFill>
                <a:latin typeface="Plus Jakarta Sans ExtraBold" pitchFamily="2" charset="0"/>
                <a:ea typeface="Plus Jakarta Sans SemiBold"/>
                <a:cs typeface="Plus Jakarta Sans ExtraBold" pitchFamily="2" charset="0"/>
                <a:sym typeface="Plus Jakarta Sans SemiBold"/>
              </a:rPr>
              <a:t>EVERYONE</a:t>
            </a:r>
            <a:r>
              <a:rPr lang="en" sz="2800" i="1" dirty="0">
                <a:solidFill>
                  <a:schemeClr val="bg1"/>
                </a:solidFill>
                <a:latin typeface="Plus Jakarta Sans ExtraBold" pitchFamily="2" charset="0"/>
                <a:ea typeface="Plus Jakarta Sans SemiBold"/>
                <a:cs typeface="Plus Jakarta Sans ExtraBold" pitchFamily="2" charset="0"/>
                <a:sym typeface="Plus Jakarta Sans SemiBold"/>
              </a:rPr>
              <a:t>”</a:t>
            </a:r>
            <a:endParaRPr sz="2000" i="1" dirty="0">
              <a:solidFill>
                <a:schemeClr val="bg1"/>
              </a:solidFill>
              <a:latin typeface="Plus Jakarta Sans ExtraBold" pitchFamily="2" charset="0"/>
              <a:ea typeface="Plus Jakarta Sans SemiBold"/>
              <a:cs typeface="Plus Jakarta Sans ExtraBold" pitchFamily="2" charset="0"/>
              <a:sym typeface="Plus Jakarta Sans SemiBold"/>
            </a:endParaRPr>
          </a:p>
        </p:txBody>
      </p:sp>
      <p:pic>
        <p:nvPicPr>
          <p:cNvPr id="3" name="Content Placeholder 4">
            <a:extLst>
              <a:ext uri="{FF2B5EF4-FFF2-40B4-BE49-F238E27FC236}">
                <a16:creationId xmlns:a16="http://schemas.microsoft.com/office/drawing/2014/main" id="{09604A73-60AD-9F38-739D-73DC25CA249C}"/>
              </a:ext>
            </a:extLst>
          </p:cNvPr>
          <p:cNvPicPr>
            <a:picLocks noChangeAspect="1"/>
          </p:cNvPicPr>
          <p:nvPr/>
        </p:nvPicPr>
        <p:blipFill>
          <a:blip r:embed="rId3"/>
          <a:stretch>
            <a:fillRect/>
          </a:stretch>
        </p:blipFill>
        <p:spPr>
          <a:xfrm>
            <a:off x="3152510" y="1169746"/>
            <a:ext cx="2838980" cy="3809154"/>
          </a:xfrm>
          <a:prstGeom prst="rect">
            <a:avLst/>
          </a:prstGeom>
        </p:spPr>
      </p:pic>
    </p:spTree>
    <p:extLst>
      <p:ext uri="{BB962C8B-B14F-4D97-AF65-F5344CB8AC3E}">
        <p14:creationId xmlns:p14="http://schemas.microsoft.com/office/powerpoint/2010/main" val="40564475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7">
          <a:extLst>
            <a:ext uri="{FF2B5EF4-FFF2-40B4-BE49-F238E27FC236}">
              <a16:creationId xmlns:a16="http://schemas.microsoft.com/office/drawing/2014/main" id="{96A40A52-FA54-AC2A-F1AA-5ECEDC90D0D2}"/>
            </a:ext>
          </a:extLst>
        </p:cNvPr>
        <p:cNvGrpSpPr/>
        <p:nvPr/>
      </p:nvGrpSpPr>
      <p:grpSpPr>
        <a:xfrm>
          <a:off x="0" y="0"/>
          <a:ext cx="0" cy="0"/>
          <a:chOff x="0" y="0"/>
          <a:chExt cx="0" cy="0"/>
        </a:xfrm>
      </p:grpSpPr>
      <p:sp>
        <p:nvSpPr>
          <p:cNvPr id="78" name="Google Shape;78;p13">
            <a:extLst>
              <a:ext uri="{FF2B5EF4-FFF2-40B4-BE49-F238E27FC236}">
                <a16:creationId xmlns:a16="http://schemas.microsoft.com/office/drawing/2014/main" id="{0E7E06ED-51ED-9CC1-0F07-77D037429CEA}"/>
              </a:ext>
            </a:extLst>
          </p:cNvPr>
          <p:cNvSpPr txBox="1">
            <a:spLocks noGrp="1"/>
          </p:cNvSpPr>
          <p:nvPr>
            <p:ph type="sldNum" idx="12"/>
          </p:nvPr>
        </p:nvSpPr>
        <p:spPr>
          <a:xfrm>
            <a:off x="8713125" y="4792600"/>
            <a:ext cx="201600" cy="186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46</a:t>
            </a:fld>
            <a:endParaRPr/>
          </a:p>
        </p:txBody>
      </p:sp>
      <p:sp>
        <p:nvSpPr>
          <p:cNvPr id="2" name="Google Shape;88;p13">
            <a:extLst>
              <a:ext uri="{FF2B5EF4-FFF2-40B4-BE49-F238E27FC236}">
                <a16:creationId xmlns:a16="http://schemas.microsoft.com/office/drawing/2014/main" id="{0E98B67E-728E-6F09-A659-EC80ADA91A4B}"/>
              </a:ext>
            </a:extLst>
          </p:cNvPr>
          <p:cNvSpPr txBox="1"/>
          <p:nvPr/>
        </p:nvSpPr>
        <p:spPr>
          <a:xfrm>
            <a:off x="667874" y="388697"/>
            <a:ext cx="7808250" cy="525704"/>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2800" dirty="0">
                <a:solidFill>
                  <a:schemeClr val="bg1"/>
                </a:solidFill>
                <a:latin typeface="Plus Jakarta Sans ExtraBold" pitchFamily="2" charset="0"/>
                <a:ea typeface="Plus Jakarta Sans SemiBold"/>
                <a:cs typeface="Plus Jakarta Sans ExtraBold" pitchFamily="2" charset="0"/>
                <a:sym typeface="Plus Jakarta Sans SemiBold"/>
              </a:rPr>
              <a:t>Who is at Risk for needlestick?</a:t>
            </a:r>
            <a:endParaRPr sz="2000" i="1" dirty="0">
              <a:solidFill>
                <a:schemeClr val="bg1"/>
              </a:solidFill>
              <a:latin typeface="Plus Jakarta Sans ExtraBold" pitchFamily="2" charset="0"/>
              <a:ea typeface="Plus Jakarta Sans SemiBold"/>
              <a:cs typeface="Plus Jakarta Sans ExtraBold" pitchFamily="2" charset="0"/>
              <a:sym typeface="Plus Jakarta Sans SemiBold"/>
            </a:endParaRPr>
          </a:p>
        </p:txBody>
      </p:sp>
      <p:sp>
        <p:nvSpPr>
          <p:cNvPr id="3" name="Content Placeholder 2">
            <a:extLst>
              <a:ext uri="{FF2B5EF4-FFF2-40B4-BE49-F238E27FC236}">
                <a16:creationId xmlns:a16="http://schemas.microsoft.com/office/drawing/2014/main" id="{4EB91BC7-AF51-AA3E-6CFE-10D4204C6B72}"/>
              </a:ext>
            </a:extLst>
          </p:cNvPr>
          <p:cNvSpPr txBox="1">
            <a:spLocks/>
          </p:cNvSpPr>
          <p:nvPr/>
        </p:nvSpPr>
        <p:spPr>
          <a:xfrm>
            <a:off x="667874" y="1000126"/>
            <a:ext cx="7904625" cy="397877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R="0" lvl="0" algn="l" defTabSz="457200" rtl="0" eaLnBrk="1" fontAlgn="base" latinLnBrk="0" hangingPunct="1">
              <a:lnSpc>
                <a:spcPct val="100000"/>
              </a:lnSpc>
              <a:spcBef>
                <a:spcPct val="0"/>
              </a:spcBef>
              <a:spcAft>
                <a:spcPts val="600"/>
              </a:spcAft>
              <a:buClr>
                <a:schemeClr val="bg1"/>
              </a:buClr>
              <a:buSzPct val="80000"/>
              <a:buFont typeface="Wingdings" panose="05000000000000000000" pitchFamily="2" charset="2"/>
              <a:buChar char="Ø"/>
              <a:tabLst/>
              <a:defRPr/>
            </a:pPr>
            <a:r>
              <a:rPr kumimoji="0" lang="en-US" altLang="en-US" b="0" i="0" u="none" strike="noStrike" kern="1200" cap="none" spc="0" normalizeH="0" baseline="0" noProof="0" dirty="0">
                <a:ln>
                  <a:noFill/>
                </a:ln>
                <a:solidFill>
                  <a:schemeClr val="bg1"/>
                </a:solidFill>
                <a:effectLst/>
                <a:uLnTx/>
                <a:uFillTx/>
                <a:latin typeface="Plus Jakarta Sans Medium" pitchFamily="2" charset="0"/>
                <a:cs typeface="Plus Jakarta Sans Medium" pitchFamily="2" charset="0"/>
              </a:rPr>
              <a:t>Healthcare personnel at risk for exposure to contaminated sharps (% exposures/job class):</a:t>
            </a:r>
          </a:p>
          <a:p>
            <a:pPr marR="0" lvl="0" algn="l" defTabSz="457200" rtl="0" eaLnBrk="1" fontAlgn="base" latinLnBrk="0" hangingPunct="1">
              <a:lnSpc>
                <a:spcPct val="100000"/>
              </a:lnSpc>
              <a:spcBef>
                <a:spcPct val="0"/>
              </a:spcBef>
              <a:spcAft>
                <a:spcPts val="600"/>
              </a:spcAft>
              <a:buClr>
                <a:schemeClr val="bg1"/>
              </a:buClr>
              <a:buSzPct val="80000"/>
              <a:buFont typeface="Wingdings" panose="05000000000000000000" pitchFamily="2" charset="2"/>
              <a:buChar char="Ø"/>
              <a:tabLst/>
              <a:defRPr/>
            </a:pPr>
            <a:r>
              <a:rPr lang="en-US" altLang="en-US" dirty="0">
                <a:solidFill>
                  <a:srgbClr val="C00000"/>
                </a:solidFill>
                <a:latin typeface="Plus Jakarta Sans ExtraBold" pitchFamily="2" charset="0"/>
                <a:cs typeface="Plus Jakarta Sans ExtraBold" pitchFamily="2" charset="0"/>
              </a:rPr>
              <a:t>RN (51%)</a:t>
            </a:r>
          </a:p>
          <a:p>
            <a:pPr marR="0" lvl="0" algn="l" defTabSz="457200" rtl="0" eaLnBrk="1" fontAlgn="base" latinLnBrk="0" hangingPunct="1">
              <a:lnSpc>
                <a:spcPct val="100000"/>
              </a:lnSpc>
              <a:spcBef>
                <a:spcPct val="0"/>
              </a:spcBef>
              <a:spcAft>
                <a:spcPts val="600"/>
              </a:spcAft>
              <a:buClr>
                <a:schemeClr val="bg1"/>
              </a:buClr>
              <a:buSzPct val="80000"/>
              <a:buFont typeface="Wingdings" panose="05000000000000000000" pitchFamily="2" charset="2"/>
              <a:buChar char="Ø"/>
              <a:tabLst/>
              <a:defRPr/>
            </a:pPr>
            <a:r>
              <a:rPr kumimoji="0" lang="en-US" altLang="en-US" b="0" i="0" u="none" strike="noStrike" kern="1200" cap="none" spc="0" normalizeH="0" baseline="0" noProof="0" dirty="0">
                <a:ln>
                  <a:noFill/>
                </a:ln>
                <a:solidFill>
                  <a:schemeClr val="bg1"/>
                </a:solidFill>
                <a:effectLst/>
                <a:uLnTx/>
                <a:uFillTx/>
                <a:latin typeface="Plus Jakarta Sans Medium" pitchFamily="2" charset="0"/>
                <a:cs typeface="Plus Jakarta Sans Medium" pitchFamily="2" charset="0"/>
              </a:rPr>
              <a:t>LVN (3%)</a:t>
            </a:r>
          </a:p>
          <a:p>
            <a:pPr marR="0" lvl="0" algn="l" defTabSz="457200" rtl="0" eaLnBrk="1" fontAlgn="base" latinLnBrk="0" hangingPunct="1">
              <a:lnSpc>
                <a:spcPct val="100000"/>
              </a:lnSpc>
              <a:spcBef>
                <a:spcPct val="0"/>
              </a:spcBef>
              <a:spcAft>
                <a:spcPts val="600"/>
              </a:spcAft>
              <a:buClr>
                <a:schemeClr val="bg1"/>
              </a:buClr>
              <a:buSzPct val="80000"/>
              <a:buFont typeface="Wingdings" panose="05000000000000000000" pitchFamily="2" charset="2"/>
              <a:buChar char="Ø"/>
              <a:tabLst/>
              <a:defRPr/>
            </a:pPr>
            <a:r>
              <a:rPr lang="en-US" altLang="en-US" dirty="0">
                <a:solidFill>
                  <a:schemeClr val="bg1"/>
                </a:solidFill>
                <a:latin typeface="Plus Jakarta Sans Medium" pitchFamily="2" charset="0"/>
                <a:cs typeface="Plus Jakarta Sans Medium" pitchFamily="2" charset="0"/>
              </a:rPr>
              <a:t>NA (7%) OCA (2%)</a:t>
            </a:r>
          </a:p>
          <a:p>
            <a:pPr marR="0" lvl="0" algn="l" defTabSz="457200" rtl="0" eaLnBrk="1" fontAlgn="base" latinLnBrk="0" hangingPunct="1">
              <a:lnSpc>
                <a:spcPct val="100000"/>
              </a:lnSpc>
              <a:spcBef>
                <a:spcPct val="0"/>
              </a:spcBef>
              <a:spcAft>
                <a:spcPts val="600"/>
              </a:spcAft>
              <a:buClr>
                <a:schemeClr val="bg1"/>
              </a:buClr>
              <a:buSzPct val="80000"/>
              <a:buFont typeface="Wingdings" panose="05000000000000000000" pitchFamily="2" charset="2"/>
              <a:buChar char="Ø"/>
              <a:tabLst/>
              <a:defRPr/>
            </a:pPr>
            <a:r>
              <a:rPr kumimoji="0" lang="en-US" altLang="en-US" b="0" i="0" u="none" strike="noStrike" kern="1200" cap="none" spc="0" normalizeH="0" baseline="0" noProof="0" dirty="0">
                <a:ln>
                  <a:noFill/>
                </a:ln>
                <a:solidFill>
                  <a:schemeClr val="bg1"/>
                </a:solidFill>
                <a:effectLst/>
                <a:uLnTx/>
                <a:uFillTx/>
                <a:latin typeface="Plus Jakarta Sans Medium" pitchFamily="2" charset="0"/>
                <a:cs typeface="Plus Jakarta Sans Medium" pitchFamily="2" charset="0"/>
              </a:rPr>
              <a:t>Physician/Std (24%)</a:t>
            </a:r>
          </a:p>
          <a:p>
            <a:pPr marR="0" lvl="0" algn="l" defTabSz="457200" rtl="0" eaLnBrk="1" fontAlgn="base" latinLnBrk="0" hangingPunct="1">
              <a:lnSpc>
                <a:spcPct val="100000"/>
              </a:lnSpc>
              <a:spcBef>
                <a:spcPct val="0"/>
              </a:spcBef>
              <a:spcAft>
                <a:spcPts val="600"/>
              </a:spcAft>
              <a:buClr>
                <a:schemeClr val="bg1"/>
              </a:buClr>
              <a:buSzPct val="80000"/>
              <a:buFont typeface="Wingdings" panose="05000000000000000000" pitchFamily="2" charset="2"/>
              <a:buChar char="Ø"/>
              <a:tabLst/>
              <a:defRPr/>
            </a:pPr>
            <a:r>
              <a:rPr lang="en-US" altLang="en-US" dirty="0">
                <a:solidFill>
                  <a:schemeClr val="bg1"/>
                </a:solidFill>
                <a:latin typeface="Plus Jakarta Sans Medium" pitchFamily="2" charset="0"/>
                <a:cs typeface="Plus Jakarta Sans Medium" pitchFamily="2" charset="0"/>
              </a:rPr>
              <a:t>Resp Therapy (1%)</a:t>
            </a:r>
          </a:p>
          <a:p>
            <a:pPr marR="0" lvl="0" algn="l" defTabSz="457200" rtl="0" eaLnBrk="1" fontAlgn="base" latinLnBrk="0" hangingPunct="1">
              <a:lnSpc>
                <a:spcPct val="100000"/>
              </a:lnSpc>
              <a:spcBef>
                <a:spcPct val="0"/>
              </a:spcBef>
              <a:spcAft>
                <a:spcPts val="600"/>
              </a:spcAft>
              <a:buClr>
                <a:schemeClr val="bg1"/>
              </a:buClr>
              <a:buSzPct val="80000"/>
              <a:buFont typeface="Wingdings" panose="05000000000000000000" pitchFamily="2" charset="2"/>
              <a:buChar char="Ø"/>
              <a:tabLst/>
              <a:defRPr/>
            </a:pPr>
            <a:r>
              <a:rPr kumimoji="0" lang="en-US" altLang="en-US" b="0" i="0" u="none" strike="noStrike" kern="1200" cap="none" spc="0" normalizeH="0" baseline="0" noProof="0" dirty="0">
                <a:ln>
                  <a:noFill/>
                </a:ln>
                <a:solidFill>
                  <a:schemeClr val="bg1"/>
                </a:solidFill>
                <a:effectLst/>
                <a:uLnTx/>
                <a:uFillTx/>
                <a:latin typeface="Plus Jakarta Sans Medium" pitchFamily="2" charset="0"/>
                <a:cs typeface="Plus Jakarta Sans Medium" pitchFamily="2" charset="0"/>
              </a:rPr>
              <a:t>OR/SPD Tech (5%)</a:t>
            </a:r>
          </a:p>
          <a:p>
            <a:pPr marR="0" lvl="0" algn="l" defTabSz="457200" rtl="0" eaLnBrk="1" fontAlgn="base" latinLnBrk="0" hangingPunct="1">
              <a:lnSpc>
                <a:spcPct val="100000"/>
              </a:lnSpc>
              <a:spcBef>
                <a:spcPct val="0"/>
              </a:spcBef>
              <a:spcAft>
                <a:spcPts val="600"/>
              </a:spcAft>
              <a:buClr>
                <a:schemeClr val="bg1"/>
              </a:buClr>
              <a:buSzPct val="80000"/>
              <a:buFont typeface="Wingdings" panose="05000000000000000000" pitchFamily="2" charset="2"/>
              <a:buChar char="Ø"/>
              <a:tabLst/>
              <a:defRPr/>
            </a:pPr>
            <a:r>
              <a:rPr lang="en-US" altLang="en-US" dirty="0">
                <a:solidFill>
                  <a:schemeClr val="bg1"/>
                </a:solidFill>
                <a:latin typeface="Plus Jakarta Sans Medium" pitchFamily="2" charset="0"/>
                <a:cs typeface="Plus Jakarta Sans Medium" pitchFamily="2" charset="0"/>
              </a:rPr>
              <a:t>Housekeeper (2%)</a:t>
            </a:r>
          </a:p>
          <a:p>
            <a:pPr marR="0" lvl="0" algn="l" defTabSz="457200" rtl="0" eaLnBrk="1" fontAlgn="base" latinLnBrk="0" hangingPunct="1">
              <a:lnSpc>
                <a:spcPct val="100000"/>
              </a:lnSpc>
              <a:spcBef>
                <a:spcPct val="0"/>
              </a:spcBef>
              <a:spcAft>
                <a:spcPts val="600"/>
              </a:spcAft>
              <a:buClr>
                <a:schemeClr val="bg1"/>
              </a:buClr>
              <a:buSzPct val="80000"/>
              <a:buFont typeface="Wingdings" panose="05000000000000000000" pitchFamily="2" charset="2"/>
              <a:buChar char="Ø"/>
              <a:tabLst/>
              <a:defRPr/>
            </a:pPr>
            <a:r>
              <a:rPr kumimoji="0" lang="en-US" altLang="en-US" b="0" i="0" u="none" strike="noStrike" kern="1200" cap="none" spc="0" normalizeH="0" baseline="0" noProof="0" dirty="0">
                <a:ln>
                  <a:noFill/>
                </a:ln>
                <a:solidFill>
                  <a:schemeClr val="bg1"/>
                </a:solidFill>
                <a:effectLst/>
                <a:uLnTx/>
                <a:uFillTx/>
                <a:latin typeface="Plus Jakarta Sans Medium" pitchFamily="2" charset="0"/>
                <a:cs typeface="Plus Jakarta Sans Medium" pitchFamily="2" charset="0"/>
              </a:rPr>
              <a:t>Laundry (0%)</a:t>
            </a:r>
          </a:p>
          <a:p>
            <a:pPr marR="0" lvl="0" algn="l" defTabSz="457200" rtl="0" eaLnBrk="1" fontAlgn="base" latinLnBrk="0" hangingPunct="1">
              <a:lnSpc>
                <a:spcPct val="100000"/>
              </a:lnSpc>
              <a:spcBef>
                <a:spcPct val="0"/>
              </a:spcBef>
              <a:spcAft>
                <a:spcPts val="600"/>
              </a:spcAft>
              <a:buClr>
                <a:schemeClr val="bg1"/>
              </a:buClr>
              <a:buSzPct val="80000"/>
              <a:buFont typeface="Wingdings" panose="05000000000000000000" pitchFamily="2" charset="2"/>
              <a:buChar char="Ø"/>
              <a:tabLst/>
              <a:defRPr/>
            </a:pPr>
            <a:r>
              <a:rPr lang="en-US" altLang="en-US" dirty="0">
                <a:solidFill>
                  <a:schemeClr val="bg1"/>
                </a:solidFill>
                <a:latin typeface="Plus Jakarta Sans Medium" pitchFamily="2" charset="0"/>
                <a:cs typeface="Plus Jakarta Sans Medium" pitchFamily="2" charset="0"/>
              </a:rPr>
              <a:t>Security (0%)</a:t>
            </a:r>
            <a:r>
              <a:rPr kumimoji="0" lang="en-US" altLang="en-US" b="0" i="0" u="none" strike="noStrike" kern="1200" cap="none" spc="0" normalizeH="0" baseline="0" noProof="0" dirty="0">
                <a:ln>
                  <a:noFill/>
                </a:ln>
                <a:solidFill>
                  <a:schemeClr val="bg1"/>
                </a:solidFill>
                <a:effectLst/>
                <a:uLnTx/>
                <a:uFillTx/>
                <a:latin typeface="Plus Jakarta Sans Medium" pitchFamily="2" charset="0"/>
                <a:cs typeface="Plus Jakarta Sans Medium" pitchFamily="2" charset="0"/>
              </a:rPr>
              <a:t> </a:t>
            </a:r>
            <a:endParaRPr kumimoji="0" lang="en-US" altLang="en-US" b="0" i="0" u="none" strike="noStrike" kern="1200" cap="none" spc="0" normalizeH="0" baseline="0" noProof="0" dirty="0">
              <a:ln>
                <a:noFill/>
              </a:ln>
              <a:solidFill>
                <a:srgbClr val="C00000"/>
              </a:solidFill>
              <a:effectLst/>
              <a:uLnTx/>
              <a:uFillTx/>
              <a:latin typeface="Plus Jakarta Sans ExtraBold" pitchFamily="2" charset="0"/>
              <a:cs typeface="Plus Jakarta Sans ExtraBold" pitchFamily="2" charset="0"/>
            </a:endParaRPr>
          </a:p>
        </p:txBody>
      </p:sp>
      <p:pic>
        <p:nvPicPr>
          <p:cNvPr id="4" name="Picture 3">
            <a:extLst>
              <a:ext uri="{FF2B5EF4-FFF2-40B4-BE49-F238E27FC236}">
                <a16:creationId xmlns:a16="http://schemas.microsoft.com/office/drawing/2014/main" id="{467FD95D-9CC9-9241-2FC4-D17EFA1C6FC1}"/>
              </a:ext>
            </a:extLst>
          </p:cNvPr>
          <p:cNvPicPr>
            <a:picLocks noChangeAspect="1"/>
          </p:cNvPicPr>
          <p:nvPr/>
        </p:nvPicPr>
        <p:blipFill>
          <a:blip r:embed="rId3"/>
          <a:stretch>
            <a:fillRect/>
          </a:stretch>
        </p:blipFill>
        <p:spPr>
          <a:xfrm>
            <a:off x="4023927" y="1571626"/>
            <a:ext cx="3958024" cy="3108132"/>
          </a:xfrm>
          <a:prstGeom prst="rect">
            <a:avLst/>
          </a:prstGeom>
        </p:spPr>
      </p:pic>
    </p:spTree>
    <p:extLst>
      <p:ext uri="{BB962C8B-B14F-4D97-AF65-F5344CB8AC3E}">
        <p14:creationId xmlns:p14="http://schemas.microsoft.com/office/powerpoint/2010/main" val="41525396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7">
          <a:extLst>
            <a:ext uri="{FF2B5EF4-FFF2-40B4-BE49-F238E27FC236}">
              <a16:creationId xmlns:a16="http://schemas.microsoft.com/office/drawing/2014/main" id="{B76DA338-8AAF-9BA8-8849-4767A52535DE}"/>
            </a:ext>
          </a:extLst>
        </p:cNvPr>
        <p:cNvGrpSpPr/>
        <p:nvPr/>
      </p:nvGrpSpPr>
      <p:grpSpPr>
        <a:xfrm>
          <a:off x="0" y="0"/>
          <a:ext cx="0" cy="0"/>
          <a:chOff x="0" y="0"/>
          <a:chExt cx="0" cy="0"/>
        </a:xfrm>
      </p:grpSpPr>
      <p:sp>
        <p:nvSpPr>
          <p:cNvPr id="78" name="Google Shape;78;p13">
            <a:extLst>
              <a:ext uri="{FF2B5EF4-FFF2-40B4-BE49-F238E27FC236}">
                <a16:creationId xmlns:a16="http://schemas.microsoft.com/office/drawing/2014/main" id="{18D1DF59-D300-D608-9A76-E68ACB5455CE}"/>
              </a:ext>
            </a:extLst>
          </p:cNvPr>
          <p:cNvSpPr txBox="1">
            <a:spLocks noGrp="1"/>
          </p:cNvSpPr>
          <p:nvPr>
            <p:ph type="sldNum" idx="12"/>
          </p:nvPr>
        </p:nvSpPr>
        <p:spPr>
          <a:xfrm>
            <a:off x="8713125" y="4792600"/>
            <a:ext cx="201600" cy="186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47</a:t>
            </a:fld>
            <a:endParaRPr/>
          </a:p>
        </p:txBody>
      </p:sp>
      <p:sp>
        <p:nvSpPr>
          <p:cNvPr id="2" name="Google Shape;88;p13">
            <a:extLst>
              <a:ext uri="{FF2B5EF4-FFF2-40B4-BE49-F238E27FC236}">
                <a16:creationId xmlns:a16="http://schemas.microsoft.com/office/drawing/2014/main" id="{F9610BDD-6494-C774-479E-0AE81AF75651}"/>
              </a:ext>
            </a:extLst>
          </p:cNvPr>
          <p:cNvSpPr txBox="1"/>
          <p:nvPr/>
        </p:nvSpPr>
        <p:spPr>
          <a:xfrm>
            <a:off x="667874" y="493472"/>
            <a:ext cx="7808250" cy="525704"/>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2800" dirty="0">
                <a:solidFill>
                  <a:schemeClr val="bg1"/>
                </a:solidFill>
                <a:latin typeface="Plus Jakarta Sans ExtraBold" pitchFamily="2" charset="0"/>
                <a:ea typeface="Plus Jakarta Sans SemiBold"/>
                <a:cs typeface="Plus Jakarta Sans ExtraBold" pitchFamily="2" charset="0"/>
                <a:sym typeface="Plus Jakarta Sans SemiBold"/>
              </a:rPr>
              <a:t>Who is at Risk for needlestick? </a:t>
            </a:r>
            <a:r>
              <a:rPr lang="en" sz="2000" dirty="0">
                <a:solidFill>
                  <a:schemeClr val="bg1"/>
                </a:solidFill>
                <a:latin typeface="Plus Jakarta Sans ExtraBold" pitchFamily="2" charset="0"/>
                <a:ea typeface="Plus Jakarta Sans SemiBold"/>
                <a:cs typeface="Plus Jakarta Sans ExtraBold" pitchFamily="2" charset="0"/>
                <a:sym typeface="Plus Jakarta Sans SemiBold"/>
              </a:rPr>
              <a:t>(cont.)</a:t>
            </a:r>
            <a:endParaRPr sz="2000" i="1" dirty="0">
              <a:solidFill>
                <a:schemeClr val="bg1"/>
              </a:solidFill>
              <a:latin typeface="Plus Jakarta Sans ExtraBold" pitchFamily="2" charset="0"/>
              <a:ea typeface="Plus Jakarta Sans SemiBold"/>
              <a:cs typeface="Plus Jakarta Sans ExtraBold" pitchFamily="2" charset="0"/>
              <a:sym typeface="Plus Jakarta Sans SemiBold"/>
            </a:endParaRPr>
          </a:p>
        </p:txBody>
      </p:sp>
      <p:sp>
        <p:nvSpPr>
          <p:cNvPr id="3" name="Content Placeholder 2">
            <a:extLst>
              <a:ext uri="{FF2B5EF4-FFF2-40B4-BE49-F238E27FC236}">
                <a16:creationId xmlns:a16="http://schemas.microsoft.com/office/drawing/2014/main" id="{CDAFBDFF-25EC-E545-89B9-A194ADE59440}"/>
              </a:ext>
            </a:extLst>
          </p:cNvPr>
          <p:cNvSpPr txBox="1">
            <a:spLocks/>
          </p:cNvSpPr>
          <p:nvPr/>
        </p:nvSpPr>
        <p:spPr>
          <a:xfrm>
            <a:off x="667874" y="1323974"/>
            <a:ext cx="7904625" cy="365492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base" latinLnBrk="0" hangingPunct="1">
              <a:lnSpc>
                <a:spcPct val="100000"/>
              </a:lnSpc>
              <a:spcBef>
                <a:spcPct val="0"/>
              </a:spcBef>
              <a:spcAft>
                <a:spcPts val="600"/>
              </a:spcAft>
              <a:buClr>
                <a:schemeClr val="bg1"/>
              </a:buClr>
              <a:buSzPct val="80000"/>
              <a:buNone/>
              <a:tabLst/>
              <a:defRPr/>
            </a:pPr>
            <a:r>
              <a:rPr kumimoji="0" lang="en-US" altLang="en-US" b="0" i="0" u="none" strike="noStrike" kern="1200" cap="none" spc="0" normalizeH="0" baseline="0" noProof="0" dirty="0">
                <a:ln>
                  <a:noFill/>
                </a:ln>
                <a:solidFill>
                  <a:schemeClr val="bg1"/>
                </a:solidFill>
                <a:effectLst/>
                <a:uLnTx/>
                <a:uFillTx/>
                <a:latin typeface="Plus Jakarta Sans SemiBold" pitchFamily="2" charset="0"/>
                <a:cs typeface="Plus Jakarta Sans SemiBold" pitchFamily="2" charset="0"/>
              </a:rPr>
              <a:t>Medical Student/Resident injuries: </a:t>
            </a:r>
          </a:p>
          <a:p>
            <a:pPr marR="0" lvl="0" algn="l" defTabSz="457200" rtl="0" eaLnBrk="1" fontAlgn="base" latinLnBrk="0" hangingPunct="1">
              <a:lnSpc>
                <a:spcPct val="100000"/>
              </a:lnSpc>
              <a:spcBef>
                <a:spcPct val="0"/>
              </a:spcBef>
              <a:spcAft>
                <a:spcPts val="600"/>
              </a:spcAft>
              <a:buClr>
                <a:schemeClr val="bg1"/>
              </a:buClr>
              <a:buSzPct val="80000"/>
              <a:buFont typeface="Wingdings" panose="05000000000000000000" pitchFamily="2" charset="2"/>
              <a:buChar char="Ø"/>
              <a:tabLst/>
              <a:defRPr/>
            </a:pPr>
            <a:r>
              <a:rPr lang="en-US" altLang="en-US" u="sng" dirty="0">
                <a:solidFill>
                  <a:schemeClr val="bg1"/>
                </a:solidFill>
                <a:latin typeface="Plus Jakarta Sans SemiBold" pitchFamily="2" charset="0"/>
                <a:cs typeface="Plus Jakarta Sans SemiBold" pitchFamily="2" charset="0"/>
              </a:rPr>
              <a:t>Suture needles (44%)</a:t>
            </a:r>
          </a:p>
          <a:p>
            <a:pPr marR="0" lvl="0" algn="l" defTabSz="457200" rtl="0" eaLnBrk="1" fontAlgn="base" latinLnBrk="0" hangingPunct="1">
              <a:lnSpc>
                <a:spcPct val="100000"/>
              </a:lnSpc>
              <a:spcBef>
                <a:spcPct val="0"/>
              </a:spcBef>
              <a:spcAft>
                <a:spcPts val="600"/>
              </a:spcAft>
              <a:buClr>
                <a:schemeClr val="bg1"/>
              </a:buClr>
              <a:buSzPct val="80000"/>
              <a:buFont typeface="Wingdings" panose="05000000000000000000" pitchFamily="2" charset="2"/>
              <a:buChar char="Ø"/>
              <a:tabLst/>
              <a:defRPr/>
            </a:pPr>
            <a:r>
              <a:rPr kumimoji="0" lang="en-US" altLang="en-US" b="0" i="0" u="none" strike="noStrike" kern="1200" cap="none" spc="0" normalizeH="0" baseline="0" noProof="0" dirty="0">
                <a:ln>
                  <a:noFill/>
                </a:ln>
                <a:solidFill>
                  <a:schemeClr val="bg1"/>
                </a:solidFill>
                <a:effectLst/>
                <a:uLnTx/>
                <a:uFillTx/>
                <a:latin typeface="Plus Jakarta Sans Medium" pitchFamily="2" charset="0"/>
                <a:cs typeface="Plus Jakarta Sans Medium" pitchFamily="2" charset="0"/>
              </a:rPr>
              <a:t>Hypodermic needles/syringes (22%)</a:t>
            </a:r>
          </a:p>
          <a:p>
            <a:pPr marR="0" lvl="0" algn="l" defTabSz="457200" rtl="0" eaLnBrk="1" fontAlgn="base" latinLnBrk="0" hangingPunct="1">
              <a:lnSpc>
                <a:spcPct val="100000"/>
              </a:lnSpc>
              <a:spcBef>
                <a:spcPct val="0"/>
              </a:spcBef>
              <a:spcAft>
                <a:spcPts val="600"/>
              </a:spcAft>
              <a:buClr>
                <a:schemeClr val="bg1"/>
              </a:buClr>
              <a:buSzPct val="80000"/>
              <a:buFont typeface="Wingdings" panose="05000000000000000000" pitchFamily="2" charset="2"/>
              <a:buChar char="Ø"/>
              <a:tabLst/>
              <a:defRPr/>
            </a:pPr>
            <a:r>
              <a:rPr lang="en-US" altLang="en-US" dirty="0">
                <a:solidFill>
                  <a:schemeClr val="bg1"/>
                </a:solidFill>
                <a:latin typeface="Plus Jakarta Sans Medium" pitchFamily="2" charset="0"/>
                <a:cs typeface="Plus Jakarta Sans Medium" pitchFamily="2" charset="0"/>
              </a:rPr>
              <a:t>Scalpel (10%)</a:t>
            </a:r>
          </a:p>
          <a:p>
            <a:pPr marR="0" lvl="0" algn="l" defTabSz="457200" rtl="0" eaLnBrk="1" fontAlgn="base" latinLnBrk="0" hangingPunct="1">
              <a:lnSpc>
                <a:spcPct val="100000"/>
              </a:lnSpc>
              <a:spcBef>
                <a:spcPct val="0"/>
              </a:spcBef>
              <a:spcAft>
                <a:spcPts val="600"/>
              </a:spcAft>
              <a:buClr>
                <a:schemeClr val="bg1"/>
              </a:buClr>
              <a:buSzPct val="80000"/>
              <a:buFont typeface="Wingdings" panose="05000000000000000000" pitchFamily="2" charset="2"/>
              <a:buChar char="Ø"/>
              <a:tabLst/>
              <a:defRPr/>
            </a:pPr>
            <a:endParaRPr kumimoji="0" lang="en-US" altLang="en-US" b="0" i="0" u="none" strike="noStrike" kern="1200" cap="none" spc="0" normalizeH="0" baseline="0" noProof="0" dirty="0">
              <a:ln>
                <a:noFill/>
              </a:ln>
              <a:solidFill>
                <a:schemeClr val="bg1"/>
              </a:solidFill>
              <a:effectLst/>
              <a:uLnTx/>
              <a:uFillTx/>
              <a:latin typeface="Plus Jakarta Sans Medium" pitchFamily="2" charset="0"/>
              <a:cs typeface="Plus Jakarta Sans Medium" pitchFamily="2" charset="0"/>
            </a:endParaRPr>
          </a:p>
          <a:p>
            <a:pPr marL="0" marR="0" lvl="0" indent="0" algn="l" defTabSz="457200" rtl="0" eaLnBrk="1" fontAlgn="base" latinLnBrk="0" hangingPunct="1">
              <a:lnSpc>
                <a:spcPct val="100000"/>
              </a:lnSpc>
              <a:spcBef>
                <a:spcPct val="0"/>
              </a:spcBef>
              <a:spcAft>
                <a:spcPts val="600"/>
              </a:spcAft>
              <a:buClr>
                <a:schemeClr val="bg1"/>
              </a:buClr>
              <a:buSzPct val="80000"/>
              <a:buNone/>
              <a:tabLst/>
              <a:defRPr/>
            </a:pPr>
            <a:r>
              <a:rPr lang="en-US" altLang="en-US" dirty="0">
                <a:solidFill>
                  <a:schemeClr val="bg1"/>
                </a:solidFill>
                <a:latin typeface="Plus Jakarta Sans SemiBold" pitchFamily="2" charset="0"/>
                <a:cs typeface="Plus Jakarta Sans SemiBold" pitchFamily="2" charset="0"/>
              </a:rPr>
              <a:t>Clinicians doing an injection procedure: </a:t>
            </a:r>
          </a:p>
          <a:p>
            <a:pPr marR="0" lvl="0" algn="l" defTabSz="457200" rtl="0" eaLnBrk="1" fontAlgn="base" latinLnBrk="0" hangingPunct="1">
              <a:lnSpc>
                <a:spcPct val="100000"/>
              </a:lnSpc>
              <a:spcBef>
                <a:spcPct val="0"/>
              </a:spcBef>
              <a:spcAft>
                <a:spcPts val="600"/>
              </a:spcAft>
              <a:buClr>
                <a:schemeClr val="bg1"/>
              </a:buClr>
              <a:buSzPct val="80000"/>
              <a:buFont typeface="Wingdings" panose="05000000000000000000" pitchFamily="2" charset="2"/>
              <a:buChar char="Ø"/>
              <a:tabLst/>
              <a:defRPr/>
            </a:pPr>
            <a:r>
              <a:rPr kumimoji="0" lang="en-US" altLang="en-US" b="0" i="0" u="none" strike="noStrike" kern="1200" cap="none" spc="0" normalizeH="0" baseline="0" noProof="0" dirty="0">
                <a:ln>
                  <a:noFill/>
                </a:ln>
                <a:solidFill>
                  <a:schemeClr val="bg1"/>
                </a:solidFill>
                <a:effectLst/>
                <a:uLnTx/>
                <a:uFillTx/>
                <a:latin typeface="Plus Jakarta Sans Medium" pitchFamily="2" charset="0"/>
                <a:cs typeface="Plus Jakarta Sans Medium" pitchFamily="2" charset="0"/>
              </a:rPr>
              <a:t>Manipulating needle in patient (18%)</a:t>
            </a:r>
          </a:p>
          <a:p>
            <a:pPr marR="0" lvl="0" algn="l" defTabSz="457200" rtl="0" eaLnBrk="1" fontAlgn="base" latinLnBrk="0" hangingPunct="1">
              <a:lnSpc>
                <a:spcPct val="100000"/>
              </a:lnSpc>
              <a:spcBef>
                <a:spcPct val="0"/>
              </a:spcBef>
              <a:spcAft>
                <a:spcPts val="600"/>
              </a:spcAft>
              <a:buClr>
                <a:schemeClr val="bg1"/>
              </a:buClr>
              <a:buSzPct val="80000"/>
              <a:buFont typeface="Wingdings" panose="05000000000000000000" pitchFamily="2" charset="2"/>
              <a:buChar char="Ø"/>
              <a:tabLst/>
              <a:defRPr/>
            </a:pPr>
            <a:r>
              <a:rPr lang="en-US" altLang="en-US" dirty="0">
                <a:solidFill>
                  <a:schemeClr val="bg1"/>
                </a:solidFill>
                <a:latin typeface="Plus Jakarta Sans Medium" pitchFamily="2" charset="0"/>
                <a:cs typeface="Plus Jakarta Sans Medium" pitchFamily="2" charset="0"/>
              </a:rPr>
              <a:t>Recapping needle (14%)*</a:t>
            </a:r>
            <a:endParaRPr kumimoji="0" lang="en-US" altLang="en-US" b="0" i="0" u="none" strike="noStrike" kern="1200" cap="none" spc="0" normalizeH="0" baseline="0" noProof="0" dirty="0">
              <a:ln>
                <a:noFill/>
              </a:ln>
              <a:solidFill>
                <a:schemeClr val="bg1"/>
              </a:solidFill>
              <a:effectLst/>
              <a:uLnTx/>
              <a:uFillTx/>
              <a:latin typeface="Plus Jakarta Sans Medium" pitchFamily="2" charset="0"/>
              <a:cs typeface="Plus Jakarta Sans Medium" pitchFamily="2" charset="0"/>
            </a:endParaRPr>
          </a:p>
        </p:txBody>
      </p:sp>
      <p:pic>
        <p:nvPicPr>
          <p:cNvPr id="5" name="Picture 4">
            <a:extLst>
              <a:ext uri="{FF2B5EF4-FFF2-40B4-BE49-F238E27FC236}">
                <a16:creationId xmlns:a16="http://schemas.microsoft.com/office/drawing/2014/main" id="{5ADCE80B-4448-03B2-7C8F-C5225F946AE5}"/>
              </a:ext>
            </a:extLst>
          </p:cNvPr>
          <p:cNvPicPr>
            <a:picLocks noChangeAspect="1"/>
          </p:cNvPicPr>
          <p:nvPr/>
        </p:nvPicPr>
        <p:blipFill>
          <a:blip r:embed="rId3"/>
          <a:stretch>
            <a:fillRect/>
          </a:stretch>
        </p:blipFill>
        <p:spPr>
          <a:xfrm>
            <a:off x="5481637" y="1625128"/>
            <a:ext cx="3321513" cy="2203922"/>
          </a:xfrm>
          <a:prstGeom prst="rect">
            <a:avLst/>
          </a:prstGeom>
        </p:spPr>
      </p:pic>
    </p:spTree>
    <p:extLst>
      <p:ext uri="{BB962C8B-B14F-4D97-AF65-F5344CB8AC3E}">
        <p14:creationId xmlns:p14="http://schemas.microsoft.com/office/powerpoint/2010/main" val="20153667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7">
          <a:extLst>
            <a:ext uri="{FF2B5EF4-FFF2-40B4-BE49-F238E27FC236}">
              <a16:creationId xmlns:a16="http://schemas.microsoft.com/office/drawing/2014/main" id="{DEB4E938-8D8D-0FA4-37F3-2EC8A9111BF0}"/>
            </a:ext>
          </a:extLst>
        </p:cNvPr>
        <p:cNvGrpSpPr/>
        <p:nvPr/>
      </p:nvGrpSpPr>
      <p:grpSpPr>
        <a:xfrm>
          <a:off x="0" y="0"/>
          <a:ext cx="0" cy="0"/>
          <a:chOff x="0" y="0"/>
          <a:chExt cx="0" cy="0"/>
        </a:xfrm>
      </p:grpSpPr>
      <p:sp>
        <p:nvSpPr>
          <p:cNvPr id="78" name="Google Shape;78;p13">
            <a:extLst>
              <a:ext uri="{FF2B5EF4-FFF2-40B4-BE49-F238E27FC236}">
                <a16:creationId xmlns:a16="http://schemas.microsoft.com/office/drawing/2014/main" id="{C793A196-AD99-A276-3471-255B1F6E25C1}"/>
              </a:ext>
            </a:extLst>
          </p:cNvPr>
          <p:cNvSpPr txBox="1">
            <a:spLocks noGrp="1"/>
          </p:cNvSpPr>
          <p:nvPr>
            <p:ph type="sldNum" idx="12"/>
          </p:nvPr>
        </p:nvSpPr>
        <p:spPr>
          <a:xfrm>
            <a:off x="8713125" y="4792600"/>
            <a:ext cx="201600" cy="186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48</a:t>
            </a:fld>
            <a:endParaRPr/>
          </a:p>
        </p:txBody>
      </p:sp>
      <p:sp>
        <p:nvSpPr>
          <p:cNvPr id="2" name="Google Shape;88;p13">
            <a:extLst>
              <a:ext uri="{FF2B5EF4-FFF2-40B4-BE49-F238E27FC236}">
                <a16:creationId xmlns:a16="http://schemas.microsoft.com/office/drawing/2014/main" id="{1A1EDBE3-6C41-264C-5A50-278F159C8A9E}"/>
              </a:ext>
            </a:extLst>
          </p:cNvPr>
          <p:cNvSpPr txBox="1"/>
          <p:nvPr/>
        </p:nvSpPr>
        <p:spPr>
          <a:xfrm>
            <a:off x="667874" y="493472"/>
            <a:ext cx="7808250" cy="525704"/>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2800" dirty="0">
                <a:solidFill>
                  <a:schemeClr val="bg1"/>
                </a:solidFill>
                <a:latin typeface="Plus Jakarta Sans ExtraBold" pitchFamily="2" charset="0"/>
                <a:ea typeface="Plus Jakarta Sans SemiBold"/>
                <a:cs typeface="Plus Jakarta Sans ExtraBold" pitchFamily="2" charset="0"/>
                <a:sym typeface="Plus Jakarta Sans SemiBold"/>
              </a:rPr>
              <a:t>If you sustain a needlestick or sharps injury:</a:t>
            </a:r>
            <a:endParaRPr sz="2000" i="1" dirty="0">
              <a:solidFill>
                <a:schemeClr val="bg1"/>
              </a:solidFill>
              <a:latin typeface="Plus Jakarta Sans ExtraBold" pitchFamily="2" charset="0"/>
              <a:ea typeface="Plus Jakarta Sans SemiBold"/>
              <a:cs typeface="Plus Jakarta Sans ExtraBold" pitchFamily="2" charset="0"/>
              <a:sym typeface="Plus Jakarta Sans SemiBold"/>
            </a:endParaRPr>
          </a:p>
        </p:txBody>
      </p:sp>
      <p:sp>
        <p:nvSpPr>
          <p:cNvPr id="3" name="Content Placeholder 2">
            <a:extLst>
              <a:ext uri="{FF2B5EF4-FFF2-40B4-BE49-F238E27FC236}">
                <a16:creationId xmlns:a16="http://schemas.microsoft.com/office/drawing/2014/main" id="{2838036C-DDED-670A-351B-C70B890F0970}"/>
              </a:ext>
            </a:extLst>
          </p:cNvPr>
          <p:cNvSpPr txBox="1">
            <a:spLocks/>
          </p:cNvSpPr>
          <p:nvPr/>
        </p:nvSpPr>
        <p:spPr>
          <a:xfrm>
            <a:off x="667874" y="1393031"/>
            <a:ext cx="7904625" cy="358587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fontAlgn="base">
              <a:spcBef>
                <a:spcPct val="0"/>
              </a:spcBef>
              <a:spcAft>
                <a:spcPts val="600"/>
              </a:spcAft>
              <a:buClr>
                <a:schemeClr val="bg1"/>
              </a:buClr>
              <a:buFont typeface="Wingdings" panose="05000000000000000000" pitchFamily="2" charset="2"/>
              <a:buChar char="Ø"/>
              <a:defRPr/>
            </a:pPr>
            <a:r>
              <a:rPr kumimoji="0" lang="en-US" altLang="en-US" sz="1600" b="0" i="0" u="none" strike="noStrike" kern="1200" cap="none" spc="0" normalizeH="0" baseline="0" noProof="0" dirty="0">
                <a:ln>
                  <a:noFill/>
                </a:ln>
                <a:solidFill>
                  <a:srgbClr val="FF0000"/>
                </a:solidFill>
                <a:effectLst/>
                <a:uLnTx/>
                <a:uFillTx/>
                <a:latin typeface="Plus Jakarta Sans ExtraBold" pitchFamily="2" charset="0"/>
                <a:cs typeface="Plus Jakarta Sans ExtraBold" pitchFamily="2" charset="0"/>
              </a:rPr>
              <a:t>WASH</a:t>
            </a:r>
            <a:r>
              <a:rPr kumimoji="0" lang="en-US" altLang="en-US" sz="1600" b="0" i="0" u="none" strike="noStrike" kern="1200" cap="none" spc="0" normalizeH="0" baseline="0" noProof="0" dirty="0">
                <a:ln>
                  <a:noFill/>
                </a:ln>
                <a:solidFill>
                  <a:schemeClr val="bg1"/>
                </a:solidFill>
                <a:effectLst/>
                <a:uLnTx/>
                <a:uFillTx/>
                <a:latin typeface="Plus Jakarta Sans Medium" pitchFamily="2" charset="0"/>
                <a:cs typeface="Plus Jakarta Sans Medium" pitchFamily="2" charset="0"/>
              </a:rPr>
              <a:t> the wound immediately with soap and water</a:t>
            </a:r>
          </a:p>
          <a:p>
            <a:pPr fontAlgn="base">
              <a:spcBef>
                <a:spcPct val="0"/>
              </a:spcBef>
              <a:spcAft>
                <a:spcPts val="600"/>
              </a:spcAft>
              <a:buClr>
                <a:schemeClr val="bg1"/>
              </a:buClr>
              <a:buFont typeface="Wingdings" panose="05000000000000000000" pitchFamily="2" charset="2"/>
              <a:buChar char="Ø"/>
              <a:defRPr/>
            </a:pPr>
            <a:r>
              <a:rPr lang="en-US" altLang="en-US" sz="1600" dirty="0">
                <a:solidFill>
                  <a:srgbClr val="FF0000"/>
                </a:solidFill>
                <a:latin typeface="Plus Jakarta Sans ExtraBold" pitchFamily="2" charset="0"/>
                <a:cs typeface="Plus Jakarta Sans ExtraBold" pitchFamily="2" charset="0"/>
              </a:rPr>
              <a:t>FLUSH</a:t>
            </a:r>
            <a:r>
              <a:rPr lang="en-US" altLang="en-US" sz="1600" dirty="0">
                <a:solidFill>
                  <a:schemeClr val="bg1"/>
                </a:solidFill>
                <a:latin typeface="Plus Jakarta Sans Medium" pitchFamily="2" charset="0"/>
                <a:cs typeface="Plus Jakarta Sans Medium" pitchFamily="2" charset="0"/>
              </a:rPr>
              <a:t> with water.</a:t>
            </a:r>
          </a:p>
          <a:p>
            <a:pPr fontAlgn="base">
              <a:spcBef>
                <a:spcPct val="0"/>
              </a:spcBef>
              <a:spcAft>
                <a:spcPts val="600"/>
              </a:spcAft>
              <a:buClr>
                <a:schemeClr val="bg1"/>
              </a:buClr>
              <a:buFont typeface="Wingdings" panose="05000000000000000000" pitchFamily="2" charset="2"/>
              <a:buChar char="Ø"/>
              <a:defRPr/>
            </a:pPr>
            <a:r>
              <a:rPr kumimoji="0" lang="en-US" altLang="en-US" sz="1600" b="0" i="0" u="none" strike="noStrike" kern="1200" cap="none" spc="0" normalizeH="0" baseline="0" noProof="0" dirty="0">
                <a:ln>
                  <a:noFill/>
                </a:ln>
                <a:solidFill>
                  <a:schemeClr val="bg1"/>
                </a:solidFill>
                <a:effectLst/>
                <a:uLnTx/>
                <a:uFillTx/>
                <a:latin typeface="Plus Jakarta Sans Medium" pitchFamily="2" charset="0"/>
                <a:cs typeface="Plus Jakarta Sans Medium" pitchFamily="2" charset="0"/>
              </a:rPr>
              <a:t>Notify your supervisor</a:t>
            </a:r>
          </a:p>
          <a:p>
            <a:pPr fontAlgn="base">
              <a:spcBef>
                <a:spcPct val="0"/>
              </a:spcBef>
              <a:spcAft>
                <a:spcPts val="600"/>
              </a:spcAft>
              <a:buClr>
                <a:schemeClr val="bg1"/>
              </a:buClr>
              <a:buFont typeface="Wingdings" panose="05000000000000000000" pitchFamily="2" charset="2"/>
              <a:buChar char="Ø"/>
              <a:defRPr/>
            </a:pPr>
            <a:r>
              <a:rPr lang="en-US" altLang="en-US" sz="1600" dirty="0">
                <a:solidFill>
                  <a:schemeClr val="bg1"/>
                </a:solidFill>
                <a:latin typeface="Plus Jakarta Sans Medium" pitchFamily="2" charset="0"/>
                <a:cs typeface="Plus Jakarta Sans Medium" pitchFamily="2" charset="0"/>
              </a:rPr>
              <a:t>Call Nursing Supervisor if your supervisor is not here</a:t>
            </a:r>
          </a:p>
          <a:p>
            <a:pPr fontAlgn="base">
              <a:spcBef>
                <a:spcPct val="0"/>
              </a:spcBef>
              <a:spcAft>
                <a:spcPts val="600"/>
              </a:spcAft>
              <a:buClr>
                <a:schemeClr val="bg1"/>
              </a:buClr>
              <a:buFont typeface="Wingdings" panose="05000000000000000000" pitchFamily="2" charset="2"/>
              <a:buChar char="Ø"/>
              <a:defRPr/>
            </a:pPr>
            <a:r>
              <a:rPr kumimoji="0" lang="en-US" altLang="en-US" sz="1600" b="0" i="0" u="sng" strike="noStrike" kern="1200" cap="none" spc="0" normalizeH="0" baseline="0" noProof="0" dirty="0">
                <a:ln>
                  <a:noFill/>
                </a:ln>
                <a:solidFill>
                  <a:srgbClr val="FF0000"/>
                </a:solidFill>
                <a:effectLst/>
                <a:uLnTx/>
                <a:uFillTx/>
                <a:latin typeface="Plus Jakarta Sans ExtraBold" pitchFamily="2" charset="0"/>
                <a:cs typeface="Plus Jakarta Sans ExtraBold" pitchFamily="2" charset="0"/>
              </a:rPr>
              <a:t>REPORT</a:t>
            </a:r>
            <a:r>
              <a:rPr kumimoji="0" lang="en-US" altLang="en-US" sz="1600" b="0" i="0" u="sng" strike="noStrike" kern="1200" cap="none" spc="0" normalizeH="0" baseline="0" noProof="0" dirty="0">
                <a:ln>
                  <a:noFill/>
                </a:ln>
                <a:solidFill>
                  <a:schemeClr val="bg1"/>
                </a:solidFill>
                <a:effectLst/>
                <a:uLnTx/>
                <a:uFillTx/>
                <a:latin typeface="Plus Jakarta Sans Medium" pitchFamily="2" charset="0"/>
                <a:cs typeface="Plus Jakarta Sans Medium" pitchFamily="2" charset="0"/>
              </a:rPr>
              <a:t> </a:t>
            </a:r>
            <a:r>
              <a:rPr lang="en-US" altLang="en-US" sz="1600" u="sng" dirty="0">
                <a:solidFill>
                  <a:schemeClr val="bg1"/>
                </a:solidFill>
                <a:latin typeface="Plus Jakarta Sans Medium" pitchFamily="2" charset="0"/>
                <a:cs typeface="Plus Jakarta Sans Medium" pitchFamily="2" charset="0"/>
              </a:rPr>
              <a:t>the incident </a:t>
            </a:r>
            <a:r>
              <a:rPr lang="en-US" altLang="en-US" sz="1600" u="sng" dirty="0">
                <a:solidFill>
                  <a:srgbClr val="FF0000"/>
                </a:solidFill>
                <a:latin typeface="Plus Jakarta Sans ExtraBold" pitchFamily="2" charset="0"/>
                <a:cs typeface="Plus Jakarta Sans ExtraBold" pitchFamily="2" charset="0"/>
              </a:rPr>
              <a:t>IMMEDIATELY – NO EXCEPTIONS!</a:t>
            </a:r>
          </a:p>
          <a:p>
            <a:pPr fontAlgn="base">
              <a:spcBef>
                <a:spcPct val="0"/>
              </a:spcBef>
              <a:spcAft>
                <a:spcPts val="600"/>
              </a:spcAft>
              <a:buClr>
                <a:schemeClr val="bg1"/>
              </a:buClr>
              <a:buFont typeface="Wingdings" panose="05000000000000000000" pitchFamily="2" charset="2"/>
              <a:buChar char="Ø"/>
              <a:defRPr/>
            </a:pPr>
            <a:r>
              <a:rPr kumimoji="0" lang="en-US" altLang="en-US" sz="1600" b="0" i="0" strike="noStrike" kern="1200" cap="none" spc="0" normalizeH="0" baseline="0" noProof="0" dirty="0">
                <a:ln>
                  <a:noFill/>
                </a:ln>
                <a:solidFill>
                  <a:schemeClr val="bg1"/>
                </a:solidFill>
                <a:effectLst/>
                <a:uLnTx/>
                <a:uFillTx/>
                <a:latin typeface="Plus Jakarta Sans Medium" pitchFamily="2" charset="0"/>
                <a:cs typeface="Plus Jakarta Sans Medium" pitchFamily="2" charset="0"/>
              </a:rPr>
              <a:t>Fill out </a:t>
            </a:r>
            <a:r>
              <a:rPr lang="en-US" altLang="en-US" sz="1600" dirty="0">
                <a:solidFill>
                  <a:schemeClr val="bg1"/>
                </a:solidFill>
                <a:latin typeface="Plus Jakarta Sans Medium" pitchFamily="2" charset="0"/>
                <a:cs typeface="Plus Jakarta Sans Medium" pitchFamily="2" charset="0"/>
              </a:rPr>
              <a:t>an Employee Accident Report &amp; BBE form</a:t>
            </a:r>
          </a:p>
          <a:p>
            <a:pPr fontAlgn="base">
              <a:spcBef>
                <a:spcPct val="0"/>
              </a:spcBef>
              <a:spcAft>
                <a:spcPts val="600"/>
              </a:spcAft>
              <a:buClr>
                <a:schemeClr val="bg1"/>
              </a:buClr>
              <a:buFont typeface="Wingdings" panose="05000000000000000000" pitchFamily="2" charset="2"/>
              <a:buChar char="Ø"/>
              <a:defRPr/>
            </a:pPr>
            <a:r>
              <a:rPr kumimoji="0" lang="en-US" altLang="en-US" sz="1600" b="0" i="0" strike="noStrike" kern="1200" cap="none" spc="0" normalizeH="0" baseline="0" noProof="0" dirty="0">
                <a:ln>
                  <a:noFill/>
                </a:ln>
                <a:solidFill>
                  <a:schemeClr val="bg1"/>
                </a:solidFill>
                <a:effectLst/>
                <a:uLnTx/>
                <a:uFillTx/>
                <a:latin typeface="Plus Jakarta Sans Medium" pitchFamily="2" charset="0"/>
                <a:cs typeface="Plus Jakarta Sans Medium" pitchFamily="2" charset="0"/>
              </a:rPr>
              <a:t>Goal of treatment: within 2 hrs.</a:t>
            </a:r>
          </a:p>
          <a:p>
            <a:pPr fontAlgn="base">
              <a:spcBef>
                <a:spcPct val="0"/>
              </a:spcBef>
              <a:spcAft>
                <a:spcPts val="600"/>
              </a:spcAft>
              <a:buClr>
                <a:schemeClr val="bg1"/>
              </a:buClr>
              <a:buFont typeface="Wingdings" panose="05000000000000000000" pitchFamily="2" charset="2"/>
              <a:buChar char="Ø"/>
              <a:defRPr/>
            </a:pPr>
            <a:r>
              <a:rPr lang="en-US" altLang="en-US" sz="1600" dirty="0">
                <a:solidFill>
                  <a:srgbClr val="FF0000"/>
                </a:solidFill>
                <a:latin typeface="Plus Jakarta Sans ExtraBold" pitchFamily="2" charset="0"/>
                <a:cs typeface="Plus Jakarta Sans ExtraBold" pitchFamily="2" charset="0"/>
              </a:rPr>
              <a:t>DISCUSS</a:t>
            </a:r>
            <a:r>
              <a:rPr lang="en-US" altLang="en-US" sz="1600" dirty="0">
                <a:solidFill>
                  <a:schemeClr val="bg1"/>
                </a:solidFill>
                <a:latin typeface="Plus Jakarta Sans Medium" pitchFamily="2" charset="0"/>
                <a:cs typeface="Plus Jakarta Sans Medium" pitchFamily="2" charset="0"/>
              </a:rPr>
              <a:t> the risk of infection based on the circumstances of the injury</a:t>
            </a:r>
          </a:p>
          <a:p>
            <a:pPr fontAlgn="base">
              <a:spcBef>
                <a:spcPct val="0"/>
              </a:spcBef>
              <a:spcAft>
                <a:spcPts val="600"/>
              </a:spcAft>
              <a:buClr>
                <a:schemeClr val="bg1"/>
              </a:buClr>
              <a:buFont typeface="Wingdings" panose="05000000000000000000" pitchFamily="2" charset="2"/>
              <a:buChar char="Ø"/>
              <a:defRPr/>
            </a:pPr>
            <a:r>
              <a:rPr kumimoji="0" lang="en-US" altLang="en-US" sz="1600" b="0" i="0" strike="noStrike" kern="1200" cap="none" spc="0" normalizeH="0" baseline="0" noProof="0" dirty="0">
                <a:ln>
                  <a:noFill/>
                </a:ln>
                <a:solidFill>
                  <a:srgbClr val="FF0000"/>
                </a:solidFill>
                <a:effectLst/>
                <a:uLnTx/>
                <a:uFillTx/>
                <a:latin typeface="Plus Jakarta Sans ExtraBold" pitchFamily="2" charset="0"/>
                <a:cs typeface="Plus Jakarta Sans ExtraBold" pitchFamily="2" charset="0"/>
              </a:rPr>
              <a:t>FOLLOW-UP</a:t>
            </a:r>
            <a:r>
              <a:rPr kumimoji="0" lang="en-US" altLang="en-US" sz="1600" b="0" i="0" strike="noStrike" kern="1200" cap="none" spc="0" normalizeH="0" baseline="0" noProof="0" dirty="0">
                <a:ln>
                  <a:noFill/>
                </a:ln>
                <a:solidFill>
                  <a:schemeClr val="bg1"/>
                </a:solidFill>
                <a:effectLst/>
                <a:uLnTx/>
                <a:uFillTx/>
                <a:latin typeface="Plus Jakarta Sans Medium" pitchFamily="2" charset="0"/>
                <a:cs typeface="Plus Jakarta Sans Medium" pitchFamily="2" charset="0"/>
              </a:rPr>
              <a:t> as directed by Nursing Supervisor (EHS </a:t>
            </a:r>
            <a:r>
              <a:rPr lang="en-US" altLang="en-US" sz="1600" dirty="0">
                <a:solidFill>
                  <a:schemeClr val="bg1"/>
                </a:solidFill>
                <a:latin typeface="Plus Jakarta Sans Medium" pitchFamily="2" charset="0"/>
                <a:cs typeface="Plus Jakarta Sans Medium" pitchFamily="2" charset="0"/>
              </a:rPr>
              <a:t>or ED)</a:t>
            </a:r>
            <a:endParaRPr kumimoji="0" lang="en-US" altLang="en-US" sz="1600" b="0" i="0" strike="noStrike" kern="1200" cap="none" spc="0" normalizeH="0" baseline="0" noProof="0" dirty="0">
              <a:ln>
                <a:noFill/>
              </a:ln>
              <a:solidFill>
                <a:schemeClr val="bg1"/>
              </a:solidFill>
              <a:effectLst/>
              <a:uLnTx/>
              <a:uFillTx/>
              <a:latin typeface="Plus Jakarta Sans Medium" pitchFamily="2" charset="0"/>
              <a:cs typeface="Plus Jakarta Sans Medium" pitchFamily="2" charset="0"/>
            </a:endParaRPr>
          </a:p>
        </p:txBody>
      </p:sp>
      <p:pic>
        <p:nvPicPr>
          <p:cNvPr id="4" name="Picture 3">
            <a:extLst>
              <a:ext uri="{FF2B5EF4-FFF2-40B4-BE49-F238E27FC236}">
                <a16:creationId xmlns:a16="http://schemas.microsoft.com/office/drawing/2014/main" id="{A36C8A8A-CEFC-2433-AAC3-53DED6A3A69E}"/>
              </a:ext>
            </a:extLst>
          </p:cNvPr>
          <p:cNvPicPr>
            <a:picLocks noChangeAspect="1"/>
          </p:cNvPicPr>
          <p:nvPr/>
        </p:nvPicPr>
        <p:blipFill>
          <a:blip r:embed="rId3"/>
          <a:stretch>
            <a:fillRect/>
          </a:stretch>
        </p:blipFill>
        <p:spPr>
          <a:xfrm>
            <a:off x="6576365" y="1163497"/>
            <a:ext cx="2237560" cy="1917562"/>
          </a:xfrm>
          <a:prstGeom prst="rect">
            <a:avLst/>
          </a:prstGeom>
        </p:spPr>
      </p:pic>
    </p:spTree>
    <p:extLst>
      <p:ext uri="{BB962C8B-B14F-4D97-AF65-F5344CB8AC3E}">
        <p14:creationId xmlns:p14="http://schemas.microsoft.com/office/powerpoint/2010/main" val="8451945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7">
          <a:extLst>
            <a:ext uri="{FF2B5EF4-FFF2-40B4-BE49-F238E27FC236}">
              <a16:creationId xmlns:a16="http://schemas.microsoft.com/office/drawing/2014/main" id="{DC85A40C-A278-7A9E-9F8A-5F21B2F49CFB}"/>
            </a:ext>
          </a:extLst>
        </p:cNvPr>
        <p:cNvGrpSpPr/>
        <p:nvPr/>
      </p:nvGrpSpPr>
      <p:grpSpPr>
        <a:xfrm>
          <a:off x="0" y="0"/>
          <a:ext cx="0" cy="0"/>
          <a:chOff x="0" y="0"/>
          <a:chExt cx="0" cy="0"/>
        </a:xfrm>
      </p:grpSpPr>
      <p:sp>
        <p:nvSpPr>
          <p:cNvPr id="78" name="Google Shape;78;p13">
            <a:extLst>
              <a:ext uri="{FF2B5EF4-FFF2-40B4-BE49-F238E27FC236}">
                <a16:creationId xmlns:a16="http://schemas.microsoft.com/office/drawing/2014/main" id="{0E44C391-216A-E020-4012-F76A4993B8C9}"/>
              </a:ext>
            </a:extLst>
          </p:cNvPr>
          <p:cNvSpPr txBox="1">
            <a:spLocks noGrp="1"/>
          </p:cNvSpPr>
          <p:nvPr>
            <p:ph type="sldNum" idx="12"/>
          </p:nvPr>
        </p:nvSpPr>
        <p:spPr>
          <a:xfrm>
            <a:off x="8713125" y="4792600"/>
            <a:ext cx="201600" cy="186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49</a:t>
            </a:fld>
            <a:endParaRPr/>
          </a:p>
        </p:txBody>
      </p:sp>
      <p:sp>
        <p:nvSpPr>
          <p:cNvPr id="2" name="Google Shape;88;p13">
            <a:extLst>
              <a:ext uri="{FF2B5EF4-FFF2-40B4-BE49-F238E27FC236}">
                <a16:creationId xmlns:a16="http://schemas.microsoft.com/office/drawing/2014/main" id="{6AA844FE-2AF4-3B2A-8CCF-0B7527A834A5}"/>
              </a:ext>
            </a:extLst>
          </p:cNvPr>
          <p:cNvSpPr txBox="1"/>
          <p:nvPr/>
        </p:nvSpPr>
        <p:spPr>
          <a:xfrm>
            <a:off x="667875" y="257750"/>
            <a:ext cx="7808250" cy="525704"/>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2800" dirty="0">
                <a:solidFill>
                  <a:schemeClr val="bg1"/>
                </a:solidFill>
                <a:latin typeface="Plus Jakarta Sans ExtraBold" pitchFamily="2" charset="0"/>
                <a:ea typeface="Plus Jakarta Sans SemiBold"/>
                <a:cs typeface="Plus Jakarta Sans ExtraBold" pitchFamily="2" charset="0"/>
                <a:sym typeface="Plus Jakarta Sans SemiBold"/>
              </a:rPr>
              <a:t>Medication Administration</a:t>
            </a:r>
            <a:endParaRPr sz="2000" i="1" dirty="0">
              <a:solidFill>
                <a:schemeClr val="bg1"/>
              </a:solidFill>
              <a:latin typeface="Plus Jakarta Sans ExtraBold" pitchFamily="2" charset="0"/>
              <a:ea typeface="Plus Jakarta Sans SemiBold"/>
              <a:cs typeface="Plus Jakarta Sans ExtraBold" pitchFamily="2" charset="0"/>
              <a:sym typeface="Plus Jakarta Sans SemiBold"/>
            </a:endParaRPr>
          </a:p>
        </p:txBody>
      </p:sp>
      <p:sp>
        <p:nvSpPr>
          <p:cNvPr id="4" name="Content Placeholder 2">
            <a:extLst>
              <a:ext uri="{FF2B5EF4-FFF2-40B4-BE49-F238E27FC236}">
                <a16:creationId xmlns:a16="http://schemas.microsoft.com/office/drawing/2014/main" id="{6CECB819-6BDF-8D7C-AFE7-DFAC08A6434E}"/>
              </a:ext>
            </a:extLst>
          </p:cNvPr>
          <p:cNvSpPr txBox="1">
            <a:spLocks/>
          </p:cNvSpPr>
          <p:nvPr/>
        </p:nvSpPr>
        <p:spPr>
          <a:xfrm>
            <a:off x="698065" y="831867"/>
            <a:ext cx="8216660" cy="310823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R="0" lvl="0" algn="l" defTabSz="457200" rtl="0" eaLnBrk="1" fontAlgn="base" latinLnBrk="0" hangingPunct="1">
              <a:lnSpc>
                <a:spcPct val="100000"/>
              </a:lnSpc>
              <a:spcBef>
                <a:spcPct val="0"/>
              </a:spcBef>
              <a:spcAft>
                <a:spcPct val="0"/>
              </a:spcAft>
              <a:buClr>
                <a:schemeClr val="bg1"/>
              </a:buClr>
              <a:buSzPct val="80000"/>
              <a:buFont typeface="Wingdings" panose="05000000000000000000" pitchFamily="2" charset="2"/>
              <a:buChar char="Ø"/>
              <a:tabLst/>
              <a:defRPr/>
            </a:pPr>
            <a:r>
              <a:rPr kumimoji="0" lang="en-US" sz="1400" b="1" i="0" u="none" strike="noStrike" kern="1200" cap="none" spc="0" normalizeH="0" baseline="0" noProof="0" dirty="0">
                <a:ln>
                  <a:noFill/>
                </a:ln>
                <a:solidFill>
                  <a:sysClr val="windowText" lastClr="000000"/>
                </a:solidFill>
                <a:effectLst/>
                <a:uLnTx/>
                <a:uFillTx/>
                <a:latin typeface="Plus Jakarta Sans ExtraBold" pitchFamily="2" charset="0"/>
                <a:cs typeface="Plus Jakarta Sans ExtraBold" pitchFamily="2" charset="0"/>
              </a:rPr>
              <a:t>USE ASEPTIC TECHNIQUE</a:t>
            </a:r>
          </a:p>
          <a:p>
            <a:pPr marL="0" marR="0" lvl="0" indent="0" algn="l" defTabSz="457200" rtl="0" eaLnBrk="1" fontAlgn="base" latinLnBrk="0" hangingPunct="1">
              <a:lnSpc>
                <a:spcPct val="100000"/>
              </a:lnSpc>
              <a:spcBef>
                <a:spcPct val="0"/>
              </a:spcBef>
              <a:spcAft>
                <a:spcPct val="0"/>
              </a:spcAft>
              <a:buClr>
                <a:schemeClr val="bg1"/>
              </a:buClr>
              <a:buSzPct val="80000"/>
              <a:buNone/>
              <a:tabLst/>
              <a:defRPr/>
            </a:pPr>
            <a:r>
              <a:rPr kumimoji="0" lang="en-US" sz="1400" b="1" i="0" u="none" strike="noStrike" kern="1200" cap="none" spc="0" normalizeH="0" baseline="0" noProof="0" dirty="0">
                <a:ln>
                  <a:noFill/>
                </a:ln>
                <a:solidFill>
                  <a:srgbClr val="000000"/>
                </a:solidFill>
                <a:effectLst/>
                <a:uLnTx/>
                <a:uFillTx/>
                <a:latin typeface="Plus Jakarta Sans Medium" pitchFamily="2" charset="0"/>
                <a:cs typeface="Plus Jakarta Sans Medium" pitchFamily="2" charset="0"/>
              </a:rPr>
              <a:t>	        </a:t>
            </a:r>
          </a:p>
          <a:p>
            <a:pPr marR="0" lvl="0" algn="l" defTabSz="457200" rtl="0" eaLnBrk="1" fontAlgn="base" latinLnBrk="0" hangingPunct="1">
              <a:lnSpc>
                <a:spcPct val="100000"/>
              </a:lnSpc>
              <a:spcBef>
                <a:spcPts val="1000"/>
              </a:spcBef>
              <a:spcAft>
                <a:spcPct val="0"/>
              </a:spcAft>
              <a:buClr>
                <a:schemeClr val="bg1"/>
              </a:buClr>
              <a:buSzPct val="80000"/>
              <a:buFont typeface="Wingdings" panose="05000000000000000000" pitchFamily="2" charset="2"/>
              <a:buChar char="§"/>
              <a:tabLst/>
              <a:defRPr/>
            </a:pPr>
            <a:r>
              <a:rPr kumimoji="0" lang="en-US" sz="1400" b="1" i="0" u="none" strike="noStrike" kern="1200" cap="none" spc="0" normalizeH="0" baseline="0" noProof="0" dirty="0">
                <a:ln>
                  <a:noFill/>
                </a:ln>
                <a:solidFill>
                  <a:srgbClr val="000000"/>
                </a:solidFill>
                <a:effectLst/>
                <a:uLnTx/>
                <a:uFillTx/>
                <a:latin typeface="Plus Jakarta Sans SemiBold" pitchFamily="2" charset="0"/>
                <a:cs typeface="Plus Jakarta Sans SemiBold" pitchFamily="2" charset="0"/>
              </a:rPr>
              <a:t>Hand Hygiene</a:t>
            </a:r>
          </a:p>
          <a:p>
            <a:pPr marR="0" lvl="0" algn="l" defTabSz="457200" rtl="0" eaLnBrk="1" fontAlgn="base" latinLnBrk="0" hangingPunct="1">
              <a:lnSpc>
                <a:spcPct val="100000"/>
              </a:lnSpc>
              <a:spcBef>
                <a:spcPts val="1000"/>
              </a:spcBef>
              <a:spcAft>
                <a:spcPct val="0"/>
              </a:spcAft>
              <a:buClr>
                <a:schemeClr val="bg1"/>
              </a:buClr>
              <a:buSzPct val="80000"/>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Plus Jakarta Sans Medium" pitchFamily="2" charset="0"/>
                <a:cs typeface="Plus Jakarta Sans Medium" pitchFamily="2" charset="0"/>
              </a:rPr>
              <a:t>Use a </a:t>
            </a:r>
            <a:r>
              <a:rPr kumimoji="0" lang="en-US" sz="1400" b="0" i="0" u="sng" strike="noStrike" kern="1200" cap="none" spc="0" normalizeH="0" baseline="0" noProof="0" dirty="0">
                <a:ln>
                  <a:noFill/>
                </a:ln>
                <a:solidFill>
                  <a:srgbClr val="000000"/>
                </a:solidFill>
                <a:effectLst/>
                <a:uLnTx/>
                <a:uFillTx/>
                <a:latin typeface="Plus Jakarta Sans Medium" pitchFamily="2" charset="0"/>
                <a:cs typeface="Plus Jakarta Sans Medium" pitchFamily="2" charset="0"/>
              </a:rPr>
              <a:t>new needle </a:t>
            </a:r>
            <a:r>
              <a:rPr kumimoji="0" lang="en-US" sz="1400" b="0" i="0" u="none" strike="noStrike" kern="1200" cap="none" spc="0" normalizeH="0" baseline="0" noProof="0" dirty="0">
                <a:ln>
                  <a:noFill/>
                </a:ln>
                <a:solidFill>
                  <a:srgbClr val="000000"/>
                </a:solidFill>
                <a:effectLst/>
                <a:uLnTx/>
                <a:uFillTx/>
                <a:latin typeface="Plus Jakarta Sans Medium" pitchFamily="2" charset="0"/>
                <a:cs typeface="Plus Jakarta Sans Medium" pitchFamily="2" charset="0"/>
              </a:rPr>
              <a:t>and </a:t>
            </a:r>
            <a:r>
              <a:rPr kumimoji="0" lang="en-US" sz="1400" b="0" i="0" u="sng" strike="noStrike" kern="1200" cap="none" spc="0" normalizeH="0" baseline="0" noProof="0" dirty="0">
                <a:ln>
                  <a:noFill/>
                </a:ln>
                <a:solidFill>
                  <a:srgbClr val="000000"/>
                </a:solidFill>
                <a:effectLst/>
                <a:uLnTx/>
                <a:uFillTx/>
                <a:latin typeface="Plus Jakarta Sans Medium" pitchFamily="2" charset="0"/>
                <a:cs typeface="Plus Jakarta Sans Medium" pitchFamily="2" charset="0"/>
              </a:rPr>
              <a:t>new syringe </a:t>
            </a:r>
            <a:r>
              <a:rPr kumimoji="0" lang="en-US" sz="1400" b="0" i="0" u="none" strike="noStrike" kern="1200" cap="none" spc="0" normalizeH="0" baseline="0" noProof="0" dirty="0">
                <a:ln>
                  <a:noFill/>
                </a:ln>
                <a:solidFill>
                  <a:srgbClr val="000000"/>
                </a:solidFill>
                <a:effectLst/>
                <a:uLnTx/>
                <a:uFillTx/>
                <a:latin typeface="Plus Jakarta Sans Medium" pitchFamily="2" charset="0"/>
                <a:cs typeface="Plus Jakarta Sans Medium" pitchFamily="2" charset="0"/>
              </a:rPr>
              <a:t>for every injection</a:t>
            </a:r>
          </a:p>
          <a:p>
            <a:pPr marR="0" lvl="0" algn="l" defTabSz="457200" rtl="0" eaLnBrk="1" fontAlgn="base" latinLnBrk="0" hangingPunct="1">
              <a:lnSpc>
                <a:spcPct val="100000"/>
              </a:lnSpc>
              <a:spcBef>
                <a:spcPts val="1000"/>
              </a:spcBef>
              <a:spcAft>
                <a:spcPct val="0"/>
              </a:spcAft>
              <a:buClr>
                <a:schemeClr val="bg1"/>
              </a:buClr>
              <a:buSzPct val="80000"/>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Plus Jakarta Sans Medium" pitchFamily="2" charset="0"/>
                <a:cs typeface="Plus Jakarta Sans Medium" pitchFamily="2" charset="0"/>
              </a:rPr>
              <a:t>Disinfect the medication vial by rubbing the diaphragm (Rubber top)  with alcohol for 5 seconds &amp; allow to dry  </a:t>
            </a:r>
          </a:p>
          <a:p>
            <a:pPr marR="0" lvl="0" algn="l" defTabSz="457200" rtl="0" eaLnBrk="1" fontAlgn="base" latinLnBrk="0" hangingPunct="1">
              <a:lnSpc>
                <a:spcPct val="100000"/>
              </a:lnSpc>
              <a:spcBef>
                <a:spcPts val="1000"/>
              </a:spcBef>
              <a:spcAft>
                <a:spcPct val="0"/>
              </a:spcAft>
              <a:buClr>
                <a:schemeClr val="bg1"/>
              </a:buClr>
              <a:buSzPct val="80000"/>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Plus Jakarta Sans Medium" pitchFamily="2" charset="0"/>
                <a:cs typeface="Plus Jakarta Sans Medium" pitchFamily="2" charset="0"/>
              </a:rPr>
              <a:t>Draw up all medications in a clean medication preparation area- area wiped with appropriate cleaning wipe </a:t>
            </a:r>
          </a:p>
          <a:p>
            <a:pPr marR="0" lvl="0" algn="l" defTabSz="457200" rtl="0" eaLnBrk="1" fontAlgn="base" latinLnBrk="0" hangingPunct="1">
              <a:lnSpc>
                <a:spcPct val="100000"/>
              </a:lnSpc>
              <a:spcBef>
                <a:spcPts val="1000"/>
              </a:spcBef>
              <a:spcAft>
                <a:spcPct val="0"/>
              </a:spcAft>
              <a:buClr>
                <a:schemeClr val="bg1"/>
              </a:buClr>
              <a:buSzPct val="80000"/>
              <a:buFont typeface="Wingdings" panose="05000000000000000000" pitchFamily="2" charset="2"/>
              <a:buChar char="§"/>
              <a:tabLst/>
              <a:defRPr/>
            </a:pPr>
            <a:r>
              <a:rPr kumimoji="0" lang="en-US" altLang="en-US" sz="1400" b="0" i="0" u="none" strike="noStrike" kern="1200" cap="none" spc="0" normalizeH="0" baseline="0" noProof="0" dirty="0">
                <a:ln>
                  <a:noFill/>
                </a:ln>
                <a:solidFill>
                  <a:srgbClr val="000000"/>
                </a:solidFill>
                <a:effectLst/>
                <a:uLnTx/>
                <a:uFillTx/>
                <a:latin typeface="Plus Jakarta Sans Medium" pitchFamily="2" charset="0"/>
                <a:cs typeface="Plus Jakarta Sans Medium" pitchFamily="2" charset="0"/>
              </a:rPr>
              <a:t>Discard all used needles and syringes and vials after the procedure is over in the sharps box.</a:t>
            </a:r>
          </a:p>
          <a:p>
            <a:pPr marR="0" lvl="0" algn="l" defTabSz="457200" rtl="0" eaLnBrk="1" fontAlgn="base" latinLnBrk="0" hangingPunct="1">
              <a:lnSpc>
                <a:spcPct val="100000"/>
              </a:lnSpc>
              <a:spcBef>
                <a:spcPts val="1000"/>
              </a:spcBef>
              <a:spcAft>
                <a:spcPct val="0"/>
              </a:spcAft>
              <a:buClr>
                <a:schemeClr val="bg1"/>
              </a:buClr>
              <a:buSzPct val="80000"/>
              <a:buFont typeface="Wingdings" panose="05000000000000000000" pitchFamily="2" charset="2"/>
              <a:buChar char="§"/>
              <a:tabLst/>
              <a:defRPr/>
            </a:pPr>
            <a:r>
              <a:rPr kumimoji="0" lang="en-US" altLang="en-US" sz="1400" b="1" i="0" u="sng" strike="noStrike" kern="1200" cap="none" spc="0" normalizeH="0" baseline="0" noProof="0" dirty="0">
                <a:ln>
                  <a:noFill/>
                </a:ln>
                <a:solidFill>
                  <a:srgbClr val="C00000"/>
                </a:solidFill>
                <a:effectLst/>
                <a:uLnTx/>
                <a:uFillTx/>
                <a:latin typeface="Plus Jakarta Sans ExtraBold" pitchFamily="2" charset="0"/>
                <a:cs typeface="Plus Jakarta Sans ExtraBold" pitchFamily="2" charset="0"/>
              </a:rPr>
              <a:t>Never, ever, ever Recap a needle – Never. </a:t>
            </a:r>
            <a:r>
              <a:rPr kumimoji="0" lang="en-US" altLang="en-US" sz="1400" b="1" i="0" u="none" strike="noStrike" kern="1200" cap="none" spc="0" normalizeH="0" baseline="0" noProof="0" dirty="0">
                <a:ln>
                  <a:noFill/>
                </a:ln>
                <a:solidFill>
                  <a:srgbClr val="C00000"/>
                </a:solidFill>
                <a:effectLst/>
                <a:uLnTx/>
                <a:uFillTx/>
                <a:latin typeface="Plus Jakarta Sans Medium" pitchFamily="2" charset="0"/>
                <a:cs typeface="Plus Jakarta Sans Medium" pitchFamily="2" charset="0"/>
              </a:rPr>
              <a:t>(don’t even think about it)    </a:t>
            </a:r>
          </a:p>
        </p:txBody>
      </p:sp>
      <p:pic>
        <p:nvPicPr>
          <p:cNvPr id="6" name="Picture 5">
            <a:extLst>
              <a:ext uri="{FF2B5EF4-FFF2-40B4-BE49-F238E27FC236}">
                <a16:creationId xmlns:a16="http://schemas.microsoft.com/office/drawing/2014/main" id="{E10F07C8-2B7B-C7A3-D5AA-2ABF46B79597}"/>
              </a:ext>
            </a:extLst>
          </p:cNvPr>
          <p:cNvPicPr>
            <a:picLocks noChangeAspect="1"/>
          </p:cNvPicPr>
          <p:nvPr/>
        </p:nvPicPr>
        <p:blipFill>
          <a:blip r:embed="rId3"/>
          <a:stretch>
            <a:fillRect/>
          </a:stretch>
        </p:blipFill>
        <p:spPr>
          <a:xfrm>
            <a:off x="1111088" y="3902476"/>
            <a:ext cx="1097989" cy="983274"/>
          </a:xfrm>
          <a:prstGeom prst="rect">
            <a:avLst/>
          </a:prstGeom>
        </p:spPr>
      </p:pic>
      <p:pic>
        <p:nvPicPr>
          <p:cNvPr id="7" name="Picture 6">
            <a:extLst>
              <a:ext uri="{FF2B5EF4-FFF2-40B4-BE49-F238E27FC236}">
                <a16:creationId xmlns:a16="http://schemas.microsoft.com/office/drawing/2014/main" id="{74FAADCA-2225-2087-30CC-9F013CC10ECA}"/>
              </a:ext>
            </a:extLst>
          </p:cNvPr>
          <p:cNvPicPr>
            <a:picLocks noChangeAspect="1"/>
          </p:cNvPicPr>
          <p:nvPr/>
        </p:nvPicPr>
        <p:blipFill rotWithShape="1">
          <a:blip r:embed="rId4"/>
          <a:srcRect t="4005" r="4348" b="4786"/>
          <a:stretch/>
        </p:blipFill>
        <p:spPr>
          <a:xfrm>
            <a:off x="2387144" y="3958322"/>
            <a:ext cx="1285153" cy="872577"/>
          </a:xfrm>
          <a:prstGeom prst="rect">
            <a:avLst/>
          </a:prstGeom>
        </p:spPr>
      </p:pic>
      <p:pic>
        <p:nvPicPr>
          <p:cNvPr id="8" name="Picture 7">
            <a:extLst>
              <a:ext uri="{FF2B5EF4-FFF2-40B4-BE49-F238E27FC236}">
                <a16:creationId xmlns:a16="http://schemas.microsoft.com/office/drawing/2014/main" id="{920F0C4E-A9BF-9F33-1B8E-988805860F6D}"/>
              </a:ext>
            </a:extLst>
          </p:cNvPr>
          <p:cNvPicPr>
            <a:picLocks noChangeAspect="1"/>
          </p:cNvPicPr>
          <p:nvPr/>
        </p:nvPicPr>
        <p:blipFill>
          <a:blip r:embed="rId5"/>
          <a:stretch>
            <a:fillRect/>
          </a:stretch>
        </p:blipFill>
        <p:spPr>
          <a:xfrm>
            <a:off x="3900507" y="3962340"/>
            <a:ext cx="1286451" cy="868559"/>
          </a:xfrm>
          <a:prstGeom prst="rect">
            <a:avLst/>
          </a:prstGeom>
        </p:spPr>
      </p:pic>
      <p:pic>
        <p:nvPicPr>
          <p:cNvPr id="9" name="Picture 8">
            <a:extLst>
              <a:ext uri="{FF2B5EF4-FFF2-40B4-BE49-F238E27FC236}">
                <a16:creationId xmlns:a16="http://schemas.microsoft.com/office/drawing/2014/main" id="{463BD558-410A-02ED-A2A0-52880B7D2348}"/>
              </a:ext>
            </a:extLst>
          </p:cNvPr>
          <p:cNvPicPr>
            <a:picLocks noChangeAspect="1"/>
          </p:cNvPicPr>
          <p:nvPr/>
        </p:nvPicPr>
        <p:blipFill>
          <a:blip r:embed="rId6"/>
          <a:stretch>
            <a:fillRect/>
          </a:stretch>
        </p:blipFill>
        <p:spPr>
          <a:xfrm>
            <a:off x="6925730" y="4029201"/>
            <a:ext cx="1184026" cy="819395"/>
          </a:xfrm>
          <a:prstGeom prst="rect">
            <a:avLst/>
          </a:prstGeom>
        </p:spPr>
      </p:pic>
      <p:pic>
        <p:nvPicPr>
          <p:cNvPr id="10" name="Picture 9">
            <a:extLst>
              <a:ext uri="{FF2B5EF4-FFF2-40B4-BE49-F238E27FC236}">
                <a16:creationId xmlns:a16="http://schemas.microsoft.com/office/drawing/2014/main" id="{38728F68-AEA1-FBA4-B7ED-578570BD2CB7}"/>
              </a:ext>
            </a:extLst>
          </p:cNvPr>
          <p:cNvPicPr>
            <a:picLocks noChangeAspect="1"/>
          </p:cNvPicPr>
          <p:nvPr/>
        </p:nvPicPr>
        <p:blipFill>
          <a:blip r:embed="rId7"/>
          <a:stretch>
            <a:fillRect/>
          </a:stretch>
        </p:blipFill>
        <p:spPr>
          <a:xfrm>
            <a:off x="5415168" y="3988512"/>
            <a:ext cx="1282352" cy="811201"/>
          </a:xfrm>
          <a:prstGeom prst="rect">
            <a:avLst/>
          </a:prstGeom>
        </p:spPr>
      </p:pic>
    </p:spTree>
    <p:extLst>
      <p:ext uri="{BB962C8B-B14F-4D97-AF65-F5344CB8AC3E}">
        <p14:creationId xmlns:p14="http://schemas.microsoft.com/office/powerpoint/2010/main" val="2535119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7">
          <a:extLst>
            <a:ext uri="{FF2B5EF4-FFF2-40B4-BE49-F238E27FC236}">
              <a16:creationId xmlns:a16="http://schemas.microsoft.com/office/drawing/2014/main" id="{B82AE655-04C7-0669-BAA9-836C29B24376}"/>
            </a:ext>
          </a:extLst>
        </p:cNvPr>
        <p:cNvGrpSpPr/>
        <p:nvPr/>
      </p:nvGrpSpPr>
      <p:grpSpPr>
        <a:xfrm>
          <a:off x="0" y="0"/>
          <a:ext cx="0" cy="0"/>
          <a:chOff x="0" y="0"/>
          <a:chExt cx="0" cy="0"/>
        </a:xfrm>
      </p:grpSpPr>
      <p:sp>
        <p:nvSpPr>
          <p:cNvPr id="78" name="Google Shape;78;p13">
            <a:extLst>
              <a:ext uri="{FF2B5EF4-FFF2-40B4-BE49-F238E27FC236}">
                <a16:creationId xmlns:a16="http://schemas.microsoft.com/office/drawing/2014/main" id="{0F3086A4-4A8A-D01B-3BC5-4513E5896E1A}"/>
              </a:ext>
            </a:extLst>
          </p:cNvPr>
          <p:cNvSpPr txBox="1">
            <a:spLocks noGrp="1"/>
          </p:cNvSpPr>
          <p:nvPr>
            <p:ph type="sldNum" idx="12"/>
          </p:nvPr>
        </p:nvSpPr>
        <p:spPr>
          <a:xfrm>
            <a:off x="8713125" y="4792600"/>
            <a:ext cx="201600" cy="186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5</a:t>
            </a:fld>
            <a:endParaRPr/>
          </a:p>
        </p:txBody>
      </p:sp>
      <p:sp>
        <p:nvSpPr>
          <p:cNvPr id="88" name="Google Shape;88;p13">
            <a:extLst>
              <a:ext uri="{FF2B5EF4-FFF2-40B4-BE49-F238E27FC236}">
                <a16:creationId xmlns:a16="http://schemas.microsoft.com/office/drawing/2014/main" id="{DF00D67A-FBB5-6587-2D83-24D3DCF43713}"/>
              </a:ext>
            </a:extLst>
          </p:cNvPr>
          <p:cNvSpPr txBox="1"/>
          <p:nvPr/>
        </p:nvSpPr>
        <p:spPr>
          <a:xfrm>
            <a:off x="1551300" y="169017"/>
            <a:ext cx="6041400" cy="553044"/>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4400" dirty="0">
                <a:solidFill>
                  <a:srgbClr val="003342"/>
                </a:solidFill>
                <a:latin typeface="Plus Jakarta Sans ExtraBold" pitchFamily="2" charset="0"/>
                <a:ea typeface="Plus Jakarta Sans SemiBold"/>
                <a:cs typeface="Plus Jakarta Sans ExtraBold" pitchFamily="2" charset="0"/>
                <a:sym typeface="Plus Jakarta Sans SemiBold"/>
              </a:rPr>
              <a:t>Chain of Infection</a:t>
            </a:r>
            <a:endParaRPr sz="4400" dirty="0">
              <a:solidFill>
                <a:srgbClr val="003342"/>
              </a:solidFill>
              <a:latin typeface="Plus Jakarta Sans ExtraBold" pitchFamily="2" charset="0"/>
              <a:ea typeface="Plus Jakarta Sans SemiBold"/>
              <a:cs typeface="Plus Jakarta Sans ExtraBold" pitchFamily="2" charset="0"/>
              <a:sym typeface="Plus Jakarta Sans SemiBold"/>
            </a:endParaRPr>
          </a:p>
        </p:txBody>
      </p:sp>
      <p:pic>
        <p:nvPicPr>
          <p:cNvPr id="2" name="Picture 2" descr="Standardized infection ratio for CLABSI almost halved since 2009 - The Hospitalist">
            <a:extLst>
              <a:ext uri="{FF2B5EF4-FFF2-40B4-BE49-F238E27FC236}">
                <a16:creationId xmlns:a16="http://schemas.microsoft.com/office/drawing/2014/main" id="{12CC1800-904B-8E6B-C6BA-FE5317046C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0956" y="908151"/>
            <a:ext cx="5862088" cy="3961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39086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7">
          <a:extLst>
            <a:ext uri="{FF2B5EF4-FFF2-40B4-BE49-F238E27FC236}">
              <a16:creationId xmlns:a16="http://schemas.microsoft.com/office/drawing/2014/main" id="{C0CA9630-0D46-C2FD-A360-E3BAE5567857}"/>
            </a:ext>
          </a:extLst>
        </p:cNvPr>
        <p:cNvGrpSpPr/>
        <p:nvPr/>
      </p:nvGrpSpPr>
      <p:grpSpPr>
        <a:xfrm>
          <a:off x="0" y="0"/>
          <a:ext cx="0" cy="0"/>
          <a:chOff x="0" y="0"/>
          <a:chExt cx="0" cy="0"/>
        </a:xfrm>
      </p:grpSpPr>
      <p:sp>
        <p:nvSpPr>
          <p:cNvPr id="78" name="Google Shape;78;p13">
            <a:extLst>
              <a:ext uri="{FF2B5EF4-FFF2-40B4-BE49-F238E27FC236}">
                <a16:creationId xmlns:a16="http://schemas.microsoft.com/office/drawing/2014/main" id="{73893519-512E-03C2-42EC-D906DEAD0128}"/>
              </a:ext>
            </a:extLst>
          </p:cNvPr>
          <p:cNvSpPr txBox="1">
            <a:spLocks noGrp="1"/>
          </p:cNvSpPr>
          <p:nvPr>
            <p:ph type="sldNum" idx="12"/>
          </p:nvPr>
        </p:nvSpPr>
        <p:spPr>
          <a:xfrm>
            <a:off x="8713125" y="4792600"/>
            <a:ext cx="201600" cy="186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50</a:t>
            </a:fld>
            <a:endParaRPr/>
          </a:p>
        </p:txBody>
      </p:sp>
      <p:sp>
        <p:nvSpPr>
          <p:cNvPr id="2" name="Google Shape;88;p13">
            <a:extLst>
              <a:ext uri="{FF2B5EF4-FFF2-40B4-BE49-F238E27FC236}">
                <a16:creationId xmlns:a16="http://schemas.microsoft.com/office/drawing/2014/main" id="{6AB8F1F2-6132-4C84-9721-4794C247C639}"/>
              </a:ext>
            </a:extLst>
          </p:cNvPr>
          <p:cNvSpPr txBox="1"/>
          <p:nvPr/>
        </p:nvSpPr>
        <p:spPr>
          <a:xfrm>
            <a:off x="667875" y="447594"/>
            <a:ext cx="7808250" cy="525704"/>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2800" dirty="0">
                <a:solidFill>
                  <a:schemeClr val="bg1"/>
                </a:solidFill>
                <a:latin typeface="Plus Jakarta Sans ExtraBold" pitchFamily="2" charset="0"/>
                <a:ea typeface="Plus Jakarta Sans SemiBold"/>
                <a:cs typeface="Plus Jakarta Sans ExtraBold" pitchFamily="2" charset="0"/>
                <a:sym typeface="Plus Jakarta Sans SemiBold"/>
              </a:rPr>
              <a:t>Safe Injection Practice</a:t>
            </a:r>
            <a:endParaRPr sz="2000" i="1" dirty="0">
              <a:solidFill>
                <a:schemeClr val="bg1"/>
              </a:solidFill>
              <a:latin typeface="Plus Jakarta Sans ExtraBold" pitchFamily="2" charset="0"/>
              <a:ea typeface="Plus Jakarta Sans SemiBold"/>
              <a:cs typeface="Plus Jakarta Sans ExtraBold" pitchFamily="2" charset="0"/>
              <a:sym typeface="Plus Jakarta Sans SemiBold"/>
            </a:endParaRPr>
          </a:p>
        </p:txBody>
      </p:sp>
      <p:sp>
        <p:nvSpPr>
          <p:cNvPr id="4" name="Content Placeholder 2">
            <a:extLst>
              <a:ext uri="{FF2B5EF4-FFF2-40B4-BE49-F238E27FC236}">
                <a16:creationId xmlns:a16="http://schemas.microsoft.com/office/drawing/2014/main" id="{EA0FA970-7249-08E9-3C59-5101AFDC42F3}"/>
              </a:ext>
            </a:extLst>
          </p:cNvPr>
          <p:cNvSpPr txBox="1">
            <a:spLocks/>
          </p:cNvSpPr>
          <p:nvPr/>
        </p:nvSpPr>
        <p:spPr>
          <a:xfrm>
            <a:off x="1180868" y="1475604"/>
            <a:ext cx="4883433" cy="310823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
                <a:schemeClr val="bg1"/>
              </a:buClr>
              <a:buSzPct val="80000"/>
              <a:buNone/>
              <a:tabLst/>
              <a:defRPr/>
            </a:pPr>
            <a:r>
              <a:rPr lang="en-US" altLang="en-US" sz="1600" b="1" dirty="0">
                <a:solidFill>
                  <a:schemeClr val="bg1"/>
                </a:solidFill>
                <a:latin typeface="Plus Jakarta Sans ExtraBold" pitchFamily="2" charset="0"/>
                <a:cs typeface="Plus Jakarta Sans ExtraBold" pitchFamily="2" charset="0"/>
              </a:rPr>
              <a:t>SINGLE DOSE VIAL (SDV):</a:t>
            </a:r>
          </a:p>
          <a:p>
            <a:pPr marL="0" marR="0" lvl="0" indent="0" algn="l" defTabSz="457200" rtl="0" eaLnBrk="1" fontAlgn="base" latinLnBrk="0" hangingPunct="1">
              <a:lnSpc>
                <a:spcPct val="100000"/>
              </a:lnSpc>
              <a:spcBef>
                <a:spcPct val="0"/>
              </a:spcBef>
              <a:spcAft>
                <a:spcPct val="0"/>
              </a:spcAft>
              <a:buClr>
                <a:schemeClr val="bg1"/>
              </a:buClr>
              <a:buSzPct val="80000"/>
              <a:buNone/>
              <a:tabLst/>
              <a:defRPr/>
            </a:pPr>
            <a:endParaRPr kumimoji="0" lang="en-US" altLang="en-US" sz="1600" b="1" i="0" u="none" strike="noStrike" kern="1200" cap="none" spc="0" normalizeH="0" baseline="0" noProof="0" dirty="0">
              <a:ln>
                <a:noFill/>
              </a:ln>
              <a:solidFill>
                <a:schemeClr val="bg1"/>
              </a:solidFill>
              <a:effectLst/>
              <a:uLnTx/>
              <a:uFillTx/>
              <a:latin typeface="Plus Jakarta Sans ExtraBold" pitchFamily="2" charset="0"/>
              <a:cs typeface="Plus Jakarta Sans ExtraBold" pitchFamily="2" charset="0"/>
            </a:endParaRPr>
          </a:p>
          <a:p>
            <a:pPr fontAlgn="base">
              <a:spcBef>
                <a:spcPct val="0"/>
              </a:spcBef>
              <a:spcAft>
                <a:spcPct val="0"/>
              </a:spcAft>
              <a:buClr>
                <a:schemeClr val="bg1"/>
              </a:buClr>
              <a:buFont typeface="Wingdings" panose="05000000000000000000" pitchFamily="2" charset="2"/>
              <a:buChar char="§"/>
              <a:defRPr/>
            </a:pPr>
            <a:r>
              <a:rPr lang="en-US" altLang="en-US" sz="1600" b="1" dirty="0">
                <a:solidFill>
                  <a:schemeClr val="bg1"/>
                </a:solidFill>
                <a:latin typeface="Plus Jakarta Sans Medium" pitchFamily="2" charset="0"/>
                <a:cs typeface="Plus Jakarta Sans Medium" pitchFamily="2" charset="0"/>
              </a:rPr>
              <a:t>SINGLE patient, SINGLE procedure or injection</a:t>
            </a:r>
          </a:p>
          <a:p>
            <a:pPr fontAlgn="base">
              <a:spcBef>
                <a:spcPct val="0"/>
              </a:spcBef>
              <a:spcAft>
                <a:spcPct val="0"/>
              </a:spcAft>
              <a:buClr>
                <a:schemeClr val="bg1"/>
              </a:buClr>
              <a:buFont typeface="Wingdings" panose="05000000000000000000" pitchFamily="2" charset="2"/>
              <a:buChar char="§"/>
              <a:defRPr/>
            </a:pPr>
            <a:r>
              <a:rPr kumimoji="0" lang="en-US" altLang="en-US" sz="1600" b="1" i="0" u="none" strike="noStrike" kern="1200" cap="none" spc="0" normalizeH="0" baseline="0" noProof="0" dirty="0">
                <a:ln>
                  <a:noFill/>
                </a:ln>
                <a:solidFill>
                  <a:srgbClr val="FF0000"/>
                </a:solidFill>
                <a:effectLst/>
                <a:uLnTx/>
                <a:uFillTx/>
                <a:latin typeface="Plus Jakarta Sans Medium" pitchFamily="2" charset="0"/>
                <a:cs typeface="Plus Jakarta Sans Medium" pitchFamily="2" charset="0"/>
              </a:rPr>
              <a:t>No antimicrobial preservative</a:t>
            </a:r>
          </a:p>
          <a:p>
            <a:pPr fontAlgn="base">
              <a:spcBef>
                <a:spcPct val="0"/>
              </a:spcBef>
              <a:spcAft>
                <a:spcPct val="0"/>
              </a:spcAft>
              <a:buClr>
                <a:schemeClr val="bg1"/>
              </a:buClr>
              <a:buFont typeface="Wingdings" panose="05000000000000000000" pitchFamily="2" charset="2"/>
              <a:buChar char="§"/>
              <a:defRPr/>
            </a:pPr>
            <a:r>
              <a:rPr lang="en-US" altLang="en-US" sz="1600" b="1" dirty="0">
                <a:solidFill>
                  <a:schemeClr val="bg1"/>
                </a:solidFill>
                <a:latin typeface="Plus Jakarta Sans Medium" pitchFamily="2" charset="0"/>
                <a:cs typeface="Plus Jakarta Sans Medium" pitchFamily="2" charset="0"/>
              </a:rPr>
              <a:t>Do not save left over medication</a:t>
            </a:r>
          </a:p>
          <a:p>
            <a:pPr fontAlgn="base">
              <a:spcBef>
                <a:spcPct val="0"/>
              </a:spcBef>
              <a:spcAft>
                <a:spcPct val="0"/>
              </a:spcAft>
              <a:buClr>
                <a:schemeClr val="bg1"/>
              </a:buClr>
              <a:buFont typeface="Wingdings" panose="05000000000000000000" pitchFamily="2" charset="2"/>
              <a:buChar char="§"/>
              <a:defRPr/>
            </a:pPr>
            <a:r>
              <a:rPr kumimoji="0" lang="en-US" altLang="en-US" sz="1600" b="1" i="0" u="none" strike="noStrike" kern="1200" cap="none" spc="0" normalizeH="0" baseline="0" noProof="0" dirty="0">
                <a:ln>
                  <a:noFill/>
                </a:ln>
                <a:solidFill>
                  <a:schemeClr val="bg1"/>
                </a:solidFill>
                <a:effectLst/>
                <a:uLnTx/>
                <a:uFillTx/>
                <a:latin typeface="Plus Jakarta Sans Medium" pitchFamily="2" charset="0"/>
                <a:cs typeface="Plus Jakarta Sans Medium" pitchFamily="2" charset="0"/>
              </a:rPr>
              <a:t>Discard after use</a:t>
            </a:r>
          </a:p>
          <a:p>
            <a:pPr fontAlgn="base">
              <a:spcBef>
                <a:spcPct val="0"/>
              </a:spcBef>
              <a:spcAft>
                <a:spcPct val="0"/>
              </a:spcAft>
              <a:buClr>
                <a:schemeClr val="bg1"/>
              </a:buClr>
              <a:buFont typeface="Wingdings" panose="05000000000000000000" pitchFamily="2" charset="2"/>
              <a:buChar char="§"/>
              <a:defRPr/>
            </a:pPr>
            <a:r>
              <a:rPr lang="en-US" altLang="en-US" sz="1600" b="1" dirty="0">
                <a:solidFill>
                  <a:schemeClr val="bg1"/>
                </a:solidFill>
                <a:latin typeface="Plus Jakarta Sans Medium" pitchFamily="2" charset="0"/>
                <a:cs typeface="Plus Jakarta Sans Medium" pitchFamily="2" charset="0"/>
              </a:rPr>
              <a:t>Rubber not sterile. Wipe with alcohol for 5 seconds and let dry before accessing vial</a:t>
            </a:r>
          </a:p>
          <a:p>
            <a:pPr fontAlgn="base">
              <a:spcBef>
                <a:spcPct val="0"/>
              </a:spcBef>
              <a:spcAft>
                <a:spcPct val="0"/>
              </a:spcAft>
              <a:buClr>
                <a:schemeClr val="bg1"/>
              </a:buClr>
              <a:buFont typeface="Wingdings" panose="05000000000000000000" pitchFamily="2" charset="2"/>
              <a:buChar char="§"/>
              <a:defRPr/>
            </a:pPr>
            <a:r>
              <a:rPr kumimoji="0" lang="en-US" altLang="en-US" sz="1600" b="1" i="0" u="sng" strike="noStrike" kern="1200" cap="none" spc="0" normalizeH="0" baseline="0" noProof="0" dirty="0">
                <a:ln>
                  <a:noFill/>
                </a:ln>
                <a:solidFill>
                  <a:schemeClr val="bg1"/>
                </a:solidFill>
                <a:effectLst/>
                <a:uLnTx/>
                <a:uFillTx/>
                <a:latin typeface="Plus Jakarta Sans ExtraBold" pitchFamily="2" charset="0"/>
                <a:cs typeface="Plus Jakarta Sans ExtraBold" pitchFamily="2" charset="0"/>
              </a:rPr>
              <a:t>If it has already been accessed (e.g. needle-punctured), throw it away. </a:t>
            </a:r>
          </a:p>
        </p:txBody>
      </p:sp>
      <p:graphicFrame>
        <p:nvGraphicFramePr>
          <p:cNvPr id="3" name="Object 3">
            <a:extLst>
              <a:ext uri="{FF2B5EF4-FFF2-40B4-BE49-F238E27FC236}">
                <a16:creationId xmlns:a16="http://schemas.microsoft.com/office/drawing/2014/main" id="{5FF84BDD-937D-5C4D-D1BD-7E464DEA7AD1}"/>
              </a:ext>
            </a:extLst>
          </p:cNvPr>
          <p:cNvGraphicFramePr>
            <a:graphicFrameLocks noChangeAspect="1"/>
          </p:cNvGraphicFramePr>
          <p:nvPr>
            <p:extLst>
              <p:ext uri="{D42A27DB-BD31-4B8C-83A1-F6EECF244321}">
                <p14:modId xmlns:p14="http://schemas.microsoft.com/office/powerpoint/2010/main" val="703001922"/>
              </p:ext>
            </p:extLst>
          </p:nvPr>
        </p:nvGraphicFramePr>
        <p:xfrm>
          <a:off x="6409764" y="1148547"/>
          <a:ext cx="1948424" cy="1612651"/>
        </p:xfrm>
        <a:graphic>
          <a:graphicData uri="http://schemas.openxmlformats.org/presentationml/2006/ole">
            <mc:AlternateContent xmlns:mc="http://schemas.openxmlformats.org/markup-compatibility/2006">
              <mc:Choice xmlns:v="urn:schemas-microsoft-com:vml" Requires="v">
                <p:oleObj name="Acrobat Document" r:id="rId3" imgW="16459200" imgH="12344400" progId="Acrobat.Document.DC">
                  <p:embed/>
                </p:oleObj>
              </mc:Choice>
              <mc:Fallback>
                <p:oleObj name="Acrobat Document" r:id="rId3" imgW="16459200" imgH="12344400" progId="Acrobat.Document.DC">
                  <p:embed/>
                  <p:pic>
                    <p:nvPicPr>
                      <p:cNvPr id="5" name="Object 3">
                        <a:extLst>
                          <a:ext uri="{FF2B5EF4-FFF2-40B4-BE49-F238E27FC236}">
                            <a16:creationId xmlns:a16="http://schemas.microsoft.com/office/drawing/2014/main" id="{EE2EE2DE-493D-83A9-0B70-744A67033218}"/>
                          </a:ext>
                        </a:extLst>
                      </p:cNvPr>
                      <p:cNvPicPr>
                        <a:picLocks noChangeAspect="1" noChangeArrowheads="1"/>
                      </p:cNvPicPr>
                      <p:nvPr/>
                    </p:nvPicPr>
                    <p:blipFill>
                      <a:blip r:embed="rId4"/>
                      <a:srcRect/>
                      <a:stretch>
                        <a:fillRect/>
                      </a:stretch>
                    </p:blipFill>
                    <p:spPr bwMode="auto">
                      <a:xfrm>
                        <a:off x="6409764" y="1148547"/>
                        <a:ext cx="1948424" cy="1612651"/>
                      </a:xfrm>
                      <a:prstGeom prst="rect">
                        <a:avLst/>
                      </a:prstGeom>
                      <a:noFill/>
                      <a:ln>
                        <a:noFill/>
                      </a:ln>
                      <a:effectLst/>
                    </p:spPr>
                  </p:pic>
                </p:oleObj>
              </mc:Fallback>
            </mc:AlternateContent>
          </a:graphicData>
        </a:graphic>
      </p:graphicFrame>
      <p:pic>
        <p:nvPicPr>
          <p:cNvPr id="5" name="Picture 4">
            <a:extLst>
              <a:ext uri="{FF2B5EF4-FFF2-40B4-BE49-F238E27FC236}">
                <a16:creationId xmlns:a16="http://schemas.microsoft.com/office/drawing/2014/main" id="{443702B9-C34F-939A-3F1C-5A269D7CAE82}"/>
              </a:ext>
            </a:extLst>
          </p:cNvPr>
          <p:cNvPicPr>
            <a:picLocks noChangeAspect="1"/>
          </p:cNvPicPr>
          <p:nvPr/>
        </p:nvPicPr>
        <p:blipFill>
          <a:blip r:embed="rId5"/>
          <a:stretch>
            <a:fillRect/>
          </a:stretch>
        </p:blipFill>
        <p:spPr>
          <a:xfrm>
            <a:off x="6409764" y="2936447"/>
            <a:ext cx="1948424" cy="1535247"/>
          </a:xfrm>
          <a:prstGeom prst="rect">
            <a:avLst/>
          </a:prstGeom>
        </p:spPr>
      </p:pic>
    </p:spTree>
    <p:extLst>
      <p:ext uri="{BB962C8B-B14F-4D97-AF65-F5344CB8AC3E}">
        <p14:creationId xmlns:p14="http://schemas.microsoft.com/office/powerpoint/2010/main" val="8161881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7">
          <a:extLst>
            <a:ext uri="{FF2B5EF4-FFF2-40B4-BE49-F238E27FC236}">
              <a16:creationId xmlns:a16="http://schemas.microsoft.com/office/drawing/2014/main" id="{8164DE7C-DB7B-A39D-15D6-FCF417424618}"/>
            </a:ext>
          </a:extLst>
        </p:cNvPr>
        <p:cNvGrpSpPr/>
        <p:nvPr/>
      </p:nvGrpSpPr>
      <p:grpSpPr>
        <a:xfrm>
          <a:off x="0" y="0"/>
          <a:ext cx="0" cy="0"/>
          <a:chOff x="0" y="0"/>
          <a:chExt cx="0" cy="0"/>
        </a:xfrm>
      </p:grpSpPr>
      <p:sp>
        <p:nvSpPr>
          <p:cNvPr id="78" name="Google Shape;78;p13">
            <a:extLst>
              <a:ext uri="{FF2B5EF4-FFF2-40B4-BE49-F238E27FC236}">
                <a16:creationId xmlns:a16="http://schemas.microsoft.com/office/drawing/2014/main" id="{691CCA78-6F49-C9E3-0F5E-0A6C0C1AA592}"/>
              </a:ext>
            </a:extLst>
          </p:cNvPr>
          <p:cNvSpPr txBox="1">
            <a:spLocks noGrp="1"/>
          </p:cNvSpPr>
          <p:nvPr>
            <p:ph type="sldNum" idx="12"/>
          </p:nvPr>
        </p:nvSpPr>
        <p:spPr>
          <a:xfrm>
            <a:off x="8713125" y="4792600"/>
            <a:ext cx="201600" cy="186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51</a:t>
            </a:fld>
            <a:endParaRPr/>
          </a:p>
        </p:txBody>
      </p:sp>
      <p:sp>
        <p:nvSpPr>
          <p:cNvPr id="2" name="Google Shape;88;p13">
            <a:extLst>
              <a:ext uri="{FF2B5EF4-FFF2-40B4-BE49-F238E27FC236}">
                <a16:creationId xmlns:a16="http://schemas.microsoft.com/office/drawing/2014/main" id="{9A80EA63-8E29-EA16-FCF9-52B7E0A00290}"/>
              </a:ext>
            </a:extLst>
          </p:cNvPr>
          <p:cNvSpPr txBox="1"/>
          <p:nvPr/>
        </p:nvSpPr>
        <p:spPr>
          <a:xfrm>
            <a:off x="3350418" y="292893"/>
            <a:ext cx="5275726" cy="525704"/>
          </a:xfrm>
          <a:prstGeom prst="rect">
            <a:avLst/>
          </a:prstGeom>
          <a:noFill/>
          <a:ln>
            <a:noFill/>
          </a:ln>
        </p:spPr>
        <p:txBody>
          <a:bodyPr spcFirstLastPara="1" wrap="square" lIns="0" tIns="0" rIns="0" bIns="0" anchor="t" anchorCtr="0">
            <a:noAutofit/>
          </a:bodyPr>
          <a:lstStyle/>
          <a:p>
            <a:pPr marL="0" lvl="0" indent="0" rtl="0">
              <a:spcBef>
                <a:spcPts val="0"/>
              </a:spcBef>
              <a:spcAft>
                <a:spcPts val="0"/>
              </a:spcAft>
              <a:buNone/>
            </a:pPr>
            <a:r>
              <a:rPr lang="en" sz="2800" dirty="0">
                <a:solidFill>
                  <a:schemeClr val="bg1"/>
                </a:solidFill>
                <a:latin typeface="Plus Jakarta Sans ExtraBold" pitchFamily="2" charset="0"/>
                <a:ea typeface="Plus Jakarta Sans SemiBold"/>
                <a:cs typeface="Plus Jakarta Sans ExtraBold" pitchFamily="2" charset="0"/>
                <a:sym typeface="Plus Jakarta Sans SemiBold"/>
              </a:rPr>
              <a:t>MULTIPLE DOSE VIAL</a:t>
            </a:r>
            <a:endParaRPr sz="2000" i="1" dirty="0">
              <a:solidFill>
                <a:schemeClr val="bg1"/>
              </a:solidFill>
              <a:latin typeface="Plus Jakarta Sans ExtraBold" pitchFamily="2" charset="0"/>
              <a:ea typeface="Plus Jakarta Sans SemiBold"/>
              <a:cs typeface="Plus Jakarta Sans ExtraBold" pitchFamily="2" charset="0"/>
              <a:sym typeface="Plus Jakarta Sans SemiBold"/>
            </a:endParaRPr>
          </a:p>
        </p:txBody>
      </p:sp>
      <p:sp>
        <p:nvSpPr>
          <p:cNvPr id="4" name="Content Placeholder 2">
            <a:extLst>
              <a:ext uri="{FF2B5EF4-FFF2-40B4-BE49-F238E27FC236}">
                <a16:creationId xmlns:a16="http://schemas.microsoft.com/office/drawing/2014/main" id="{949F460C-3362-08A8-77D3-37C623F5230E}"/>
              </a:ext>
            </a:extLst>
          </p:cNvPr>
          <p:cNvSpPr txBox="1">
            <a:spLocks/>
          </p:cNvSpPr>
          <p:nvPr/>
        </p:nvSpPr>
        <p:spPr>
          <a:xfrm>
            <a:off x="3350419" y="985839"/>
            <a:ext cx="5275725" cy="369331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fontAlgn="base">
              <a:spcBef>
                <a:spcPct val="0"/>
              </a:spcBef>
              <a:spcAft>
                <a:spcPts val="1200"/>
              </a:spcAft>
              <a:buClr>
                <a:schemeClr val="bg1"/>
              </a:buClr>
              <a:buFont typeface="Wingdings" panose="05000000000000000000" pitchFamily="2" charset="2"/>
              <a:buChar char="§"/>
              <a:defRPr/>
            </a:pPr>
            <a:r>
              <a:rPr kumimoji="0" lang="en-US" altLang="en-US" sz="1400" b="1" i="0" strike="noStrike" kern="1200" cap="none" spc="0" normalizeH="0" baseline="0" noProof="0" dirty="0">
                <a:ln>
                  <a:noFill/>
                </a:ln>
                <a:solidFill>
                  <a:schemeClr val="bg1"/>
                </a:solidFill>
                <a:effectLst/>
                <a:uLnTx/>
                <a:uFillTx/>
                <a:latin typeface="Plus Jakarta Sans Medium" pitchFamily="2" charset="0"/>
                <a:cs typeface="Plus Jakarta Sans Medium" pitchFamily="2" charset="0"/>
              </a:rPr>
              <a:t>Must have original manufacturers label</a:t>
            </a:r>
          </a:p>
          <a:p>
            <a:pPr fontAlgn="base">
              <a:spcBef>
                <a:spcPct val="0"/>
              </a:spcBef>
              <a:spcAft>
                <a:spcPts val="1200"/>
              </a:spcAft>
              <a:buClr>
                <a:schemeClr val="bg1"/>
              </a:buClr>
              <a:buFont typeface="Wingdings" panose="05000000000000000000" pitchFamily="2" charset="2"/>
              <a:buChar char="§"/>
              <a:defRPr/>
            </a:pPr>
            <a:r>
              <a:rPr lang="en-US" altLang="en-US" sz="1400" b="1" dirty="0">
                <a:solidFill>
                  <a:schemeClr val="bg1"/>
                </a:solidFill>
                <a:latin typeface="Plus Jakarta Sans Medium" pitchFamily="2" charset="0"/>
                <a:cs typeface="Plus Jakarta Sans Medium" pitchFamily="2" charset="0"/>
              </a:rPr>
              <a:t>Label with Month/Day/Year format (ex: 6/1/2023) when you use for the first time</a:t>
            </a:r>
          </a:p>
          <a:p>
            <a:pPr fontAlgn="base">
              <a:spcBef>
                <a:spcPct val="0"/>
              </a:spcBef>
              <a:spcAft>
                <a:spcPts val="1200"/>
              </a:spcAft>
              <a:buClr>
                <a:schemeClr val="bg1"/>
              </a:buClr>
              <a:buFont typeface="Wingdings" panose="05000000000000000000" pitchFamily="2" charset="2"/>
              <a:buChar char="§"/>
              <a:defRPr/>
            </a:pPr>
            <a:r>
              <a:rPr lang="en-US" altLang="en-US" sz="1400" b="1" dirty="0">
                <a:solidFill>
                  <a:schemeClr val="bg1"/>
                </a:solidFill>
                <a:latin typeface="Plus Jakarta Sans Medium" pitchFamily="2" charset="0"/>
                <a:cs typeface="Plus Jakarta Sans Medium" pitchFamily="2" charset="0"/>
              </a:rPr>
              <a:t>May be used for more than one patient with aseptic technique	</a:t>
            </a:r>
            <a:r>
              <a:rPr kumimoji="0" lang="en-US" altLang="en-US" sz="1200" b="1" i="0" u="sng" strike="noStrike" kern="1200" cap="none" spc="0" normalizeH="0" baseline="0" noProof="0" dirty="0">
                <a:ln>
                  <a:noFill/>
                </a:ln>
                <a:solidFill>
                  <a:schemeClr val="bg1"/>
                </a:solidFill>
                <a:effectLst/>
                <a:uLnTx/>
                <a:uFillTx/>
                <a:latin typeface="Plus Jakarta Sans ExtraBold" pitchFamily="2" charset="0"/>
                <a:cs typeface="Plus Jakarta Sans ExtraBold" pitchFamily="2" charset="0"/>
              </a:rPr>
              <a:t>*IDEALLY ONLY ONE PATIENT*</a:t>
            </a:r>
          </a:p>
          <a:p>
            <a:pPr fontAlgn="base">
              <a:spcBef>
                <a:spcPct val="0"/>
              </a:spcBef>
              <a:spcAft>
                <a:spcPts val="1200"/>
              </a:spcAft>
              <a:buClr>
                <a:schemeClr val="bg1"/>
              </a:buClr>
              <a:buFont typeface="Wingdings" panose="05000000000000000000" pitchFamily="2" charset="2"/>
              <a:buChar char="§"/>
              <a:defRPr/>
            </a:pPr>
            <a:r>
              <a:rPr lang="en-US" altLang="en-US" sz="1400" b="1" dirty="0">
                <a:solidFill>
                  <a:schemeClr val="bg1"/>
                </a:solidFill>
                <a:latin typeface="Plus Jakarta Sans Medium" pitchFamily="2" charset="0"/>
                <a:cs typeface="Plus Jakarta Sans Medium" pitchFamily="2" charset="0"/>
              </a:rPr>
              <a:t>Contain antimicrobial preservative-no effect on bloodborne viruses (</a:t>
            </a:r>
            <a:r>
              <a:rPr lang="en-US" altLang="en-US" sz="1400" b="1" dirty="0" err="1">
                <a:solidFill>
                  <a:schemeClr val="bg1"/>
                </a:solidFill>
                <a:latin typeface="Plus Jakarta Sans Medium" pitchFamily="2" charset="0"/>
                <a:cs typeface="Plus Jakarta Sans Medium" pitchFamily="2" charset="0"/>
              </a:rPr>
              <a:t>ie</a:t>
            </a:r>
            <a:r>
              <a:rPr lang="en-US" altLang="en-US" sz="1400" b="1" dirty="0">
                <a:solidFill>
                  <a:schemeClr val="bg1"/>
                </a:solidFill>
                <a:latin typeface="Plus Jakarta Sans Medium" pitchFamily="2" charset="0"/>
                <a:cs typeface="Plus Jakarta Sans Medium" pitchFamily="2" charset="0"/>
              </a:rPr>
              <a:t>. Hepatitis B/C, HIV)</a:t>
            </a:r>
          </a:p>
          <a:p>
            <a:pPr fontAlgn="base">
              <a:spcBef>
                <a:spcPct val="0"/>
              </a:spcBef>
              <a:spcAft>
                <a:spcPct val="0"/>
              </a:spcAft>
              <a:buClr>
                <a:schemeClr val="bg1"/>
              </a:buClr>
              <a:buFont typeface="Wingdings" panose="05000000000000000000" pitchFamily="2" charset="2"/>
              <a:buChar char="§"/>
              <a:defRPr/>
            </a:pPr>
            <a:r>
              <a:rPr kumimoji="0" lang="en-US" altLang="en-US" sz="1400" b="1" i="0" strike="noStrike" kern="1200" cap="none" spc="0" normalizeH="0" baseline="0" noProof="0" dirty="0">
                <a:ln>
                  <a:noFill/>
                </a:ln>
                <a:solidFill>
                  <a:schemeClr val="bg1"/>
                </a:solidFill>
                <a:effectLst/>
                <a:uLnTx/>
                <a:uFillTx/>
                <a:latin typeface="Plus Jakarta Sans Medium" pitchFamily="2" charset="0"/>
                <a:cs typeface="Plus Jakarta Sans Medium" pitchFamily="2" charset="0"/>
              </a:rPr>
              <a:t>D</a:t>
            </a:r>
            <a:r>
              <a:rPr lang="en-US" altLang="en-US" sz="1400" b="1" dirty="0">
                <a:solidFill>
                  <a:schemeClr val="bg1"/>
                </a:solidFill>
                <a:latin typeface="Plus Jakarta Sans Medium" pitchFamily="2" charset="0"/>
                <a:cs typeface="Plus Jakarta Sans Medium" pitchFamily="2" charset="0"/>
              </a:rPr>
              <a:t>o NOT use when:</a:t>
            </a:r>
          </a:p>
          <a:p>
            <a:pPr lvl="1" fontAlgn="base">
              <a:spcBef>
                <a:spcPct val="0"/>
              </a:spcBef>
              <a:spcAft>
                <a:spcPct val="0"/>
              </a:spcAft>
              <a:buClr>
                <a:schemeClr val="bg1"/>
              </a:buClr>
              <a:buFont typeface="Wingdings" panose="05000000000000000000" pitchFamily="2" charset="2"/>
              <a:buChar char="§"/>
              <a:defRPr/>
            </a:pPr>
            <a:r>
              <a:rPr kumimoji="0" lang="en-US" altLang="en-US" sz="1200" b="1" i="0" strike="noStrike" kern="1200" cap="none" spc="0" normalizeH="0" baseline="0" noProof="0" dirty="0">
                <a:ln>
                  <a:noFill/>
                </a:ln>
                <a:solidFill>
                  <a:schemeClr val="bg1"/>
                </a:solidFill>
                <a:effectLst/>
                <a:uLnTx/>
                <a:uFillTx/>
                <a:latin typeface="Plus Jakarta Sans Medium" pitchFamily="2" charset="0"/>
                <a:cs typeface="Plus Jakarta Sans Medium" pitchFamily="2" charset="0"/>
              </a:rPr>
              <a:t>The beyond</a:t>
            </a:r>
            <a:r>
              <a:rPr lang="en-US" altLang="en-US" sz="1200" b="1" dirty="0">
                <a:solidFill>
                  <a:schemeClr val="bg1"/>
                </a:solidFill>
                <a:latin typeface="Plus Jakarta Sans Medium" pitchFamily="2" charset="0"/>
                <a:cs typeface="Plus Jakarta Sans Medium" pitchFamily="2" charset="0"/>
              </a:rPr>
              <a:t>-use date has been reached</a:t>
            </a:r>
          </a:p>
          <a:p>
            <a:pPr lvl="1" fontAlgn="base">
              <a:spcBef>
                <a:spcPct val="0"/>
              </a:spcBef>
              <a:spcAft>
                <a:spcPct val="0"/>
              </a:spcAft>
              <a:buClr>
                <a:schemeClr val="bg1"/>
              </a:buClr>
              <a:buFont typeface="Wingdings" panose="05000000000000000000" pitchFamily="2" charset="2"/>
              <a:buChar char="§"/>
              <a:defRPr/>
            </a:pPr>
            <a:r>
              <a:rPr kumimoji="0" lang="en-US" altLang="en-US" sz="1200" b="1" i="0" strike="noStrike" kern="1200" cap="none" spc="0" normalizeH="0" baseline="0" noProof="0" dirty="0">
                <a:ln>
                  <a:noFill/>
                </a:ln>
                <a:solidFill>
                  <a:schemeClr val="bg1"/>
                </a:solidFill>
                <a:effectLst/>
                <a:uLnTx/>
                <a:uFillTx/>
                <a:latin typeface="Plus Jakarta Sans Medium" pitchFamily="2" charset="0"/>
                <a:cs typeface="Plus Jakarta Sans Medium" pitchFamily="2" charset="0"/>
              </a:rPr>
              <a:t>Doses are drawn in a patient tr</a:t>
            </a:r>
            <a:r>
              <a:rPr lang="en-US" altLang="en-US" sz="1200" b="1" dirty="0" err="1">
                <a:solidFill>
                  <a:schemeClr val="bg1"/>
                </a:solidFill>
                <a:latin typeface="Plus Jakarta Sans Medium" pitchFamily="2" charset="0"/>
                <a:cs typeface="Plus Jakarta Sans Medium" pitchFamily="2" charset="0"/>
              </a:rPr>
              <a:t>eatment</a:t>
            </a:r>
            <a:r>
              <a:rPr lang="en-US" altLang="en-US" sz="1200" b="1" dirty="0">
                <a:solidFill>
                  <a:schemeClr val="bg1"/>
                </a:solidFill>
                <a:latin typeface="Plus Jakarta Sans Medium" pitchFamily="2" charset="0"/>
                <a:cs typeface="Plus Jakarta Sans Medium" pitchFamily="2" charset="0"/>
              </a:rPr>
              <a:t> area (must be in med room)</a:t>
            </a:r>
          </a:p>
          <a:p>
            <a:pPr lvl="1" fontAlgn="base">
              <a:spcBef>
                <a:spcPct val="0"/>
              </a:spcBef>
              <a:spcAft>
                <a:spcPct val="0"/>
              </a:spcAft>
              <a:buClr>
                <a:schemeClr val="bg1"/>
              </a:buClr>
              <a:buFont typeface="Wingdings" panose="05000000000000000000" pitchFamily="2" charset="2"/>
              <a:buChar char="§"/>
              <a:defRPr/>
            </a:pPr>
            <a:r>
              <a:rPr kumimoji="0" lang="en-US" altLang="en-US" sz="1200" b="1" i="0" strike="noStrike" kern="1200" cap="none" spc="0" normalizeH="0" baseline="0" noProof="0" dirty="0">
                <a:ln>
                  <a:noFill/>
                </a:ln>
                <a:solidFill>
                  <a:schemeClr val="bg1"/>
                </a:solidFill>
                <a:effectLst/>
                <a:uLnTx/>
                <a:uFillTx/>
                <a:latin typeface="Plus Jakarta Sans Medium" pitchFamily="2" charset="0"/>
                <a:cs typeface="Plus Jakarta Sans Medium" pitchFamily="2" charset="0"/>
              </a:rPr>
              <a:t>Any time vial sterility is in question</a:t>
            </a:r>
          </a:p>
          <a:p>
            <a:pPr marL="0" indent="0" fontAlgn="base">
              <a:spcBef>
                <a:spcPct val="0"/>
              </a:spcBef>
              <a:spcAft>
                <a:spcPct val="0"/>
              </a:spcAft>
              <a:buClr>
                <a:schemeClr val="bg1"/>
              </a:buClr>
              <a:buNone/>
              <a:defRPr/>
            </a:pPr>
            <a:endParaRPr lang="en-US" altLang="en-US" sz="1400" b="1" dirty="0">
              <a:solidFill>
                <a:schemeClr val="bg1"/>
              </a:solidFill>
              <a:latin typeface="Plus Jakarta Sans Medium" pitchFamily="2" charset="0"/>
              <a:cs typeface="Plus Jakarta Sans Medium" pitchFamily="2" charset="0"/>
            </a:endParaRPr>
          </a:p>
          <a:p>
            <a:pPr marL="0" indent="0" algn="ctr" fontAlgn="base">
              <a:spcBef>
                <a:spcPct val="0"/>
              </a:spcBef>
              <a:spcAft>
                <a:spcPct val="0"/>
              </a:spcAft>
              <a:buClr>
                <a:schemeClr val="bg1"/>
              </a:buClr>
              <a:buNone/>
              <a:defRPr/>
            </a:pPr>
            <a:r>
              <a:rPr kumimoji="0" lang="en-US" altLang="en-US" sz="1400" b="1" i="0" strike="noStrike" kern="1200" cap="none" spc="0" normalizeH="0" baseline="0" noProof="0" dirty="0">
                <a:ln>
                  <a:noFill/>
                </a:ln>
                <a:solidFill>
                  <a:srgbClr val="FF0000"/>
                </a:solidFill>
                <a:effectLst/>
                <a:uLnTx/>
                <a:uFillTx/>
                <a:latin typeface="Plus Jakarta Sans ExtraBold" pitchFamily="2" charset="0"/>
                <a:cs typeface="Plus Jakarta Sans ExtraBold" pitchFamily="2" charset="0"/>
              </a:rPr>
              <a:t>WHEN IN DOUBT, THROW IT OUT</a:t>
            </a:r>
          </a:p>
        </p:txBody>
      </p:sp>
      <p:pic>
        <p:nvPicPr>
          <p:cNvPr id="6" name="Picture 5">
            <a:extLst>
              <a:ext uri="{FF2B5EF4-FFF2-40B4-BE49-F238E27FC236}">
                <a16:creationId xmlns:a16="http://schemas.microsoft.com/office/drawing/2014/main" id="{93FE5AB6-6D0C-AC8F-8E13-E5B7479C75B6}"/>
              </a:ext>
            </a:extLst>
          </p:cNvPr>
          <p:cNvPicPr>
            <a:picLocks noChangeAspect="1"/>
          </p:cNvPicPr>
          <p:nvPr/>
        </p:nvPicPr>
        <p:blipFill>
          <a:blip r:embed="rId3"/>
          <a:stretch>
            <a:fillRect/>
          </a:stretch>
        </p:blipFill>
        <p:spPr>
          <a:xfrm>
            <a:off x="1195181" y="818597"/>
            <a:ext cx="1819041" cy="3770968"/>
          </a:xfrm>
          <a:prstGeom prst="rect">
            <a:avLst/>
          </a:prstGeom>
        </p:spPr>
      </p:pic>
    </p:spTree>
    <p:extLst>
      <p:ext uri="{BB962C8B-B14F-4D97-AF65-F5344CB8AC3E}">
        <p14:creationId xmlns:p14="http://schemas.microsoft.com/office/powerpoint/2010/main" val="38962124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7">
          <a:extLst>
            <a:ext uri="{FF2B5EF4-FFF2-40B4-BE49-F238E27FC236}">
              <a16:creationId xmlns:a16="http://schemas.microsoft.com/office/drawing/2014/main" id="{34697E0D-8D06-FFEB-E015-8A4A1A169699}"/>
            </a:ext>
          </a:extLst>
        </p:cNvPr>
        <p:cNvGrpSpPr/>
        <p:nvPr/>
      </p:nvGrpSpPr>
      <p:grpSpPr>
        <a:xfrm>
          <a:off x="0" y="0"/>
          <a:ext cx="0" cy="0"/>
          <a:chOff x="0" y="0"/>
          <a:chExt cx="0" cy="0"/>
        </a:xfrm>
      </p:grpSpPr>
      <p:sp>
        <p:nvSpPr>
          <p:cNvPr id="78" name="Google Shape;78;p13">
            <a:extLst>
              <a:ext uri="{FF2B5EF4-FFF2-40B4-BE49-F238E27FC236}">
                <a16:creationId xmlns:a16="http://schemas.microsoft.com/office/drawing/2014/main" id="{11737588-106F-C957-80FA-C7D2BBF132D4}"/>
              </a:ext>
            </a:extLst>
          </p:cNvPr>
          <p:cNvSpPr txBox="1">
            <a:spLocks noGrp="1"/>
          </p:cNvSpPr>
          <p:nvPr>
            <p:ph type="sldNum" idx="12"/>
          </p:nvPr>
        </p:nvSpPr>
        <p:spPr>
          <a:xfrm>
            <a:off x="8713125" y="4792600"/>
            <a:ext cx="201600" cy="186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52</a:t>
            </a:fld>
            <a:endParaRPr/>
          </a:p>
        </p:txBody>
      </p:sp>
      <p:sp>
        <p:nvSpPr>
          <p:cNvPr id="2" name="Google Shape;88;p13">
            <a:extLst>
              <a:ext uri="{FF2B5EF4-FFF2-40B4-BE49-F238E27FC236}">
                <a16:creationId xmlns:a16="http://schemas.microsoft.com/office/drawing/2014/main" id="{7DCD0370-C754-565B-9748-DA7C32703108}"/>
              </a:ext>
            </a:extLst>
          </p:cNvPr>
          <p:cNvSpPr txBox="1"/>
          <p:nvPr/>
        </p:nvSpPr>
        <p:spPr>
          <a:xfrm>
            <a:off x="763800" y="521494"/>
            <a:ext cx="7934456" cy="892685"/>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2800" dirty="0">
                <a:solidFill>
                  <a:schemeClr val="bg1"/>
                </a:solidFill>
                <a:latin typeface="Plus Jakarta Sans ExtraBold" pitchFamily="2" charset="0"/>
                <a:ea typeface="Plus Jakarta Sans SemiBold"/>
                <a:cs typeface="Plus Jakarta Sans ExtraBold" pitchFamily="2" charset="0"/>
                <a:sym typeface="Plus Jakarta Sans SemiBold"/>
              </a:rPr>
              <a:t>Protect Yourself, Co-Workers, and Your Patients </a:t>
            </a:r>
            <a:endParaRPr sz="2000" i="1" dirty="0">
              <a:solidFill>
                <a:schemeClr val="bg1"/>
              </a:solidFill>
              <a:latin typeface="Plus Jakarta Sans ExtraBold" pitchFamily="2" charset="0"/>
              <a:ea typeface="Plus Jakarta Sans SemiBold"/>
              <a:cs typeface="Plus Jakarta Sans ExtraBold" pitchFamily="2" charset="0"/>
              <a:sym typeface="Plus Jakarta Sans SemiBold"/>
            </a:endParaRPr>
          </a:p>
        </p:txBody>
      </p:sp>
      <p:sp>
        <p:nvSpPr>
          <p:cNvPr id="3" name="Content Placeholder 6">
            <a:extLst>
              <a:ext uri="{FF2B5EF4-FFF2-40B4-BE49-F238E27FC236}">
                <a16:creationId xmlns:a16="http://schemas.microsoft.com/office/drawing/2014/main" id="{0A4BFFD2-AC01-FA89-9EE7-C97488F4BF1F}"/>
              </a:ext>
            </a:extLst>
          </p:cNvPr>
          <p:cNvSpPr txBox="1">
            <a:spLocks/>
          </p:cNvSpPr>
          <p:nvPr/>
        </p:nvSpPr>
        <p:spPr>
          <a:xfrm>
            <a:off x="763801" y="1507330"/>
            <a:ext cx="8030156" cy="337841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base" latinLnBrk="0" hangingPunct="1">
              <a:lnSpc>
                <a:spcPct val="100000"/>
              </a:lnSpc>
              <a:spcBef>
                <a:spcPts val="200"/>
              </a:spcBef>
              <a:spcAft>
                <a:spcPts val="200"/>
              </a:spcAft>
              <a:buClr>
                <a:schemeClr val="bg1"/>
              </a:buClr>
              <a:buSzPct val="80000"/>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Plus Jakarta Sans Medium" pitchFamily="2" charset="0"/>
                <a:cs typeface="Plus Jakarta Sans Medium" pitchFamily="2" charset="0"/>
              </a:rPr>
              <a:t>Use safer needle devices and needleless devices to decrease exposures. disposable syringes and winged steel needles (butterflies) </a:t>
            </a:r>
          </a:p>
          <a:p>
            <a:pPr marL="342900" marR="0" lvl="0" indent="-342900" algn="l" defTabSz="457200" rtl="0" eaLnBrk="1" fontAlgn="base" latinLnBrk="0" hangingPunct="1">
              <a:lnSpc>
                <a:spcPct val="100000"/>
              </a:lnSpc>
              <a:spcBef>
                <a:spcPts val="200"/>
              </a:spcBef>
              <a:spcAft>
                <a:spcPts val="200"/>
              </a:spcAft>
              <a:buClr>
                <a:schemeClr val="bg1"/>
              </a:buClr>
              <a:buSzPct val="80000"/>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Plus Jakarta Sans ExtraBold" pitchFamily="2" charset="0"/>
                <a:cs typeface="Plus Jakarta Sans ExtraBold" pitchFamily="2" charset="0"/>
              </a:rPr>
              <a:t>Avoid hurried care.  - don’t rush!</a:t>
            </a:r>
          </a:p>
          <a:p>
            <a:pPr marL="342900" marR="0" lvl="0" indent="-342900" algn="l" defTabSz="457200" rtl="0" eaLnBrk="1" fontAlgn="base" latinLnBrk="0" hangingPunct="1">
              <a:lnSpc>
                <a:spcPct val="100000"/>
              </a:lnSpc>
              <a:spcBef>
                <a:spcPts val="200"/>
              </a:spcBef>
              <a:spcAft>
                <a:spcPts val="200"/>
              </a:spcAft>
              <a:buClr>
                <a:schemeClr val="bg1"/>
              </a:buClr>
              <a:buSzPct val="80000"/>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Plus Jakarta Sans Medium" pitchFamily="2" charset="0"/>
                <a:cs typeface="Plus Jakarta Sans Medium" pitchFamily="2" charset="0"/>
              </a:rPr>
              <a:t>Plan for safe sharps disposal.</a:t>
            </a:r>
          </a:p>
          <a:p>
            <a:pPr marL="342900" marR="0" lvl="0" indent="-342900" algn="l" defTabSz="457200" rtl="0" eaLnBrk="1" fontAlgn="base" latinLnBrk="0" hangingPunct="1">
              <a:lnSpc>
                <a:spcPct val="100000"/>
              </a:lnSpc>
              <a:spcBef>
                <a:spcPts val="200"/>
              </a:spcBef>
              <a:spcAft>
                <a:spcPts val="200"/>
              </a:spcAft>
              <a:buClr>
                <a:schemeClr val="bg1"/>
              </a:buClr>
              <a:buSzPct val="80000"/>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Plus Jakarta Sans Medium" pitchFamily="2" charset="0"/>
                <a:cs typeface="Plus Jakarta Sans Medium" pitchFamily="2" charset="0"/>
              </a:rPr>
              <a:t>Discard contaminated sharps immediately or when feasible in appropriate container.</a:t>
            </a:r>
          </a:p>
          <a:p>
            <a:pPr marL="342900" marR="0" lvl="0" indent="-342900" algn="l" defTabSz="457200" rtl="0" eaLnBrk="1" fontAlgn="base" latinLnBrk="0" hangingPunct="1">
              <a:lnSpc>
                <a:spcPct val="100000"/>
              </a:lnSpc>
              <a:spcBef>
                <a:spcPts val="200"/>
              </a:spcBef>
              <a:spcAft>
                <a:spcPts val="200"/>
              </a:spcAft>
              <a:buClr>
                <a:schemeClr val="bg1"/>
              </a:buClr>
              <a:buSzPct val="80000"/>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Plus Jakarta Sans ExtraBold" pitchFamily="2" charset="0"/>
                <a:cs typeface="Plus Jakarta Sans ExtraBold" pitchFamily="2" charset="0"/>
              </a:rPr>
              <a:t>Do not bend, recap, or remove contaminated needles.</a:t>
            </a:r>
          </a:p>
          <a:p>
            <a:pPr marL="342900" marR="0" lvl="0" indent="-342900" algn="l" defTabSz="457200" rtl="0" eaLnBrk="1" fontAlgn="base" latinLnBrk="0" hangingPunct="1">
              <a:lnSpc>
                <a:spcPct val="100000"/>
              </a:lnSpc>
              <a:spcBef>
                <a:spcPts val="200"/>
              </a:spcBef>
              <a:spcAft>
                <a:spcPts val="200"/>
              </a:spcAft>
              <a:buClr>
                <a:schemeClr val="bg1"/>
              </a:buClr>
              <a:buSzPct val="80000"/>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Plus Jakarta Sans Medium" pitchFamily="2" charset="0"/>
                <a:cs typeface="Plus Jakarta Sans Medium" pitchFamily="2" charset="0"/>
              </a:rPr>
              <a:t>Wear gloves whenever blood or body fluids are present.   </a:t>
            </a:r>
          </a:p>
          <a:p>
            <a:pPr marL="342900" marR="0" lvl="0" indent="-342900" algn="l" defTabSz="457200" rtl="0" eaLnBrk="1" fontAlgn="base" latinLnBrk="0" hangingPunct="1">
              <a:lnSpc>
                <a:spcPct val="100000"/>
              </a:lnSpc>
              <a:spcBef>
                <a:spcPts val="200"/>
              </a:spcBef>
              <a:spcAft>
                <a:spcPts val="200"/>
              </a:spcAft>
              <a:buClr>
                <a:schemeClr val="bg1"/>
              </a:buClr>
              <a:buSzPct val="80000"/>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Plus Jakarta Sans Medium" pitchFamily="2" charset="0"/>
                <a:cs typeface="Plus Jakarta Sans Medium" pitchFamily="2" charset="0"/>
              </a:rPr>
              <a:t>Wear gowns and face/eye protection whenever blood or body fluid exposure is possible.</a:t>
            </a:r>
          </a:p>
          <a:p>
            <a:pPr marL="342900" marR="0" lvl="0" indent="-342900" algn="l" defTabSz="457200" rtl="0" eaLnBrk="1" fontAlgn="base" latinLnBrk="0" hangingPunct="1">
              <a:lnSpc>
                <a:spcPct val="100000"/>
              </a:lnSpc>
              <a:spcBef>
                <a:spcPts val="200"/>
              </a:spcBef>
              <a:spcAft>
                <a:spcPts val="200"/>
              </a:spcAft>
              <a:buClr>
                <a:schemeClr val="bg1"/>
              </a:buClr>
              <a:buSzPct val="80000"/>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Plus Jakarta Sans Medium" pitchFamily="2" charset="0"/>
                <a:cs typeface="Plus Jakarta Sans Medium" pitchFamily="2" charset="0"/>
              </a:rPr>
              <a:t>All healthcare workers at risk should be immunized against Hepatitis B.</a:t>
            </a:r>
          </a:p>
        </p:txBody>
      </p:sp>
    </p:spTree>
    <p:extLst>
      <p:ext uri="{BB962C8B-B14F-4D97-AF65-F5344CB8AC3E}">
        <p14:creationId xmlns:p14="http://schemas.microsoft.com/office/powerpoint/2010/main" val="36024577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7">
          <a:extLst>
            <a:ext uri="{FF2B5EF4-FFF2-40B4-BE49-F238E27FC236}">
              <a16:creationId xmlns:a16="http://schemas.microsoft.com/office/drawing/2014/main" id="{A36ADAFD-19AB-E8D7-AFE3-9E4A706092FB}"/>
            </a:ext>
          </a:extLst>
        </p:cNvPr>
        <p:cNvGrpSpPr/>
        <p:nvPr/>
      </p:nvGrpSpPr>
      <p:grpSpPr>
        <a:xfrm>
          <a:off x="0" y="0"/>
          <a:ext cx="0" cy="0"/>
          <a:chOff x="0" y="0"/>
          <a:chExt cx="0" cy="0"/>
        </a:xfrm>
      </p:grpSpPr>
      <p:sp>
        <p:nvSpPr>
          <p:cNvPr id="78" name="Google Shape;78;p13">
            <a:extLst>
              <a:ext uri="{FF2B5EF4-FFF2-40B4-BE49-F238E27FC236}">
                <a16:creationId xmlns:a16="http://schemas.microsoft.com/office/drawing/2014/main" id="{412AE7BB-7C2F-463A-1E58-1686F87DC1F8}"/>
              </a:ext>
            </a:extLst>
          </p:cNvPr>
          <p:cNvSpPr txBox="1">
            <a:spLocks noGrp="1"/>
          </p:cNvSpPr>
          <p:nvPr>
            <p:ph type="sldNum" idx="12"/>
          </p:nvPr>
        </p:nvSpPr>
        <p:spPr>
          <a:xfrm>
            <a:off x="8713125" y="4792600"/>
            <a:ext cx="201600" cy="186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53</a:t>
            </a:fld>
            <a:endParaRPr/>
          </a:p>
        </p:txBody>
      </p:sp>
      <p:sp>
        <p:nvSpPr>
          <p:cNvPr id="2" name="Google Shape;88;p13">
            <a:extLst>
              <a:ext uri="{FF2B5EF4-FFF2-40B4-BE49-F238E27FC236}">
                <a16:creationId xmlns:a16="http://schemas.microsoft.com/office/drawing/2014/main" id="{CB0ACCFB-E80F-2D95-484C-4ECD9B552C26}"/>
              </a:ext>
            </a:extLst>
          </p:cNvPr>
          <p:cNvSpPr txBox="1"/>
          <p:nvPr/>
        </p:nvSpPr>
        <p:spPr>
          <a:xfrm>
            <a:off x="763800" y="521494"/>
            <a:ext cx="7934456" cy="592931"/>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3200" dirty="0">
                <a:solidFill>
                  <a:schemeClr val="bg1"/>
                </a:solidFill>
                <a:latin typeface="Plus Jakarta Sans ExtraBold" pitchFamily="2" charset="0"/>
                <a:ea typeface="Plus Jakarta Sans SemiBold"/>
                <a:cs typeface="Plus Jakarta Sans ExtraBold" pitchFamily="2" charset="0"/>
                <a:sym typeface="Plus Jakarta Sans SemiBold"/>
              </a:rPr>
              <a:t>Waste Management</a:t>
            </a:r>
            <a:endParaRPr sz="3200" i="1" dirty="0">
              <a:solidFill>
                <a:schemeClr val="bg1"/>
              </a:solidFill>
              <a:latin typeface="Plus Jakarta Sans ExtraBold" pitchFamily="2" charset="0"/>
              <a:ea typeface="Plus Jakarta Sans SemiBold"/>
              <a:cs typeface="Plus Jakarta Sans ExtraBold" pitchFamily="2" charset="0"/>
              <a:sym typeface="Plus Jakarta Sans SemiBold"/>
            </a:endParaRPr>
          </a:p>
        </p:txBody>
      </p:sp>
      <p:pic>
        <p:nvPicPr>
          <p:cNvPr id="4" name="Picture 3">
            <a:extLst>
              <a:ext uri="{FF2B5EF4-FFF2-40B4-BE49-F238E27FC236}">
                <a16:creationId xmlns:a16="http://schemas.microsoft.com/office/drawing/2014/main" id="{B3253193-86CD-895E-A4BA-875371878647}"/>
              </a:ext>
            </a:extLst>
          </p:cNvPr>
          <p:cNvPicPr>
            <a:picLocks noChangeAspect="1"/>
          </p:cNvPicPr>
          <p:nvPr/>
        </p:nvPicPr>
        <p:blipFill>
          <a:blip r:embed="rId3"/>
          <a:stretch>
            <a:fillRect/>
          </a:stretch>
        </p:blipFill>
        <p:spPr>
          <a:xfrm>
            <a:off x="1225829" y="1309685"/>
            <a:ext cx="3410464" cy="3312321"/>
          </a:xfrm>
          <a:prstGeom prst="rect">
            <a:avLst/>
          </a:prstGeom>
        </p:spPr>
      </p:pic>
      <p:pic>
        <p:nvPicPr>
          <p:cNvPr id="5" name="Picture 4">
            <a:extLst>
              <a:ext uri="{FF2B5EF4-FFF2-40B4-BE49-F238E27FC236}">
                <a16:creationId xmlns:a16="http://schemas.microsoft.com/office/drawing/2014/main" id="{D63C617C-95EF-8DF8-AAEA-56B03FFA12A1}"/>
              </a:ext>
            </a:extLst>
          </p:cNvPr>
          <p:cNvPicPr>
            <a:picLocks noChangeAspect="1"/>
          </p:cNvPicPr>
          <p:nvPr/>
        </p:nvPicPr>
        <p:blipFill>
          <a:blip r:embed="rId4"/>
          <a:stretch>
            <a:fillRect/>
          </a:stretch>
        </p:blipFill>
        <p:spPr>
          <a:xfrm>
            <a:off x="4836318" y="1309685"/>
            <a:ext cx="3631285" cy="3312320"/>
          </a:xfrm>
          <a:prstGeom prst="rect">
            <a:avLst/>
          </a:prstGeom>
        </p:spPr>
      </p:pic>
    </p:spTree>
    <p:extLst>
      <p:ext uri="{BB962C8B-B14F-4D97-AF65-F5344CB8AC3E}">
        <p14:creationId xmlns:p14="http://schemas.microsoft.com/office/powerpoint/2010/main" val="4928837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7">
          <a:extLst>
            <a:ext uri="{FF2B5EF4-FFF2-40B4-BE49-F238E27FC236}">
              <a16:creationId xmlns:a16="http://schemas.microsoft.com/office/drawing/2014/main" id="{D849DF65-8C8C-B26A-437C-73E4C2A98BF0}"/>
            </a:ext>
          </a:extLst>
        </p:cNvPr>
        <p:cNvGrpSpPr/>
        <p:nvPr/>
      </p:nvGrpSpPr>
      <p:grpSpPr>
        <a:xfrm>
          <a:off x="0" y="0"/>
          <a:ext cx="0" cy="0"/>
          <a:chOff x="0" y="0"/>
          <a:chExt cx="0" cy="0"/>
        </a:xfrm>
      </p:grpSpPr>
      <p:sp>
        <p:nvSpPr>
          <p:cNvPr id="78" name="Google Shape;78;p13">
            <a:extLst>
              <a:ext uri="{FF2B5EF4-FFF2-40B4-BE49-F238E27FC236}">
                <a16:creationId xmlns:a16="http://schemas.microsoft.com/office/drawing/2014/main" id="{34DD04FD-5D77-1AB2-5F02-519EE7BF2956}"/>
              </a:ext>
            </a:extLst>
          </p:cNvPr>
          <p:cNvSpPr txBox="1">
            <a:spLocks noGrp="1"/>
          </p:cNvSpPr>
          <p:nvPr>
            <p:ph type="sldNum" idx="12"/>
          </p:nvPr>
        </p:nvSpPr>
        <p:spPr>
          <a:xfrm>
            <a:off x="8713125" y="4792600"/>
            <a:ext cx="201600" cy="186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54</a:t>
            </a:fld>
            <a:endParaRPr/>
          </a:p>
        </p:txBody>
      </p:sp>
      <p:sp>
        <p:nvSpPr>
          <p:cNvPr id="2" name="Google Shape;88;p13">
            <a:extLst>
              <a:ext uri="{FF2B5EF4-FFF2-40B4-BE49-F238E27FC236}">
                <a16:creationId xmlns:a16="http://schemas.microsoft.com/office/drawing/2014/main" id="{C6C3719E-10F5-D1BD-B309-EBF132D007BF}"/>
              </a:ext>
            </a:extLst>
          </p:cNvPr>
          <p:cNvSpPr txBox="1"/>
          <p:nvPr/>
        </p:nvSpPr>
        <p:spPr>
          <a:xfrm>
            <a:off x="778669" y="350900"/>
            <a:ext cx="7934456" cy="600075"/>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2800" dirty="0">
                <a:solidFill>
                  <a:schemeClr val="bg1"/>
                </a:solidFill>
                <a:latin typeface="Plus Jakarta Sans ExtraBold" pitchFamily="2" charset="0"/>
                <a:ea typeface="Plus Jakarta Sans SemiBold"/>
                <a:cs typeface="Plus Jakarta Sans ExtraBold" pitchFamily="2" charset="0"/>
                <a:sym typeface="Plus Jakarta Sans SemiBold"/>
              </a:rPr>
              <a:t>Hazardous Waste Containers commonly used</a:t>
            </a:r>
            <a:endParaRPr sz="2800" i="1" dirty="0">
              <a:solidFill>
                <a:schemeClr val="bg1"/>
              </a:solidFill>
              <a:latin typeface="Plus Jakarta Sans ExtraBold" pitchFamily="2" charset="0"/>
              <a:ea typeface="Plus Jakarta Sans SemiBold"/>
              <a:cs typeface="Plus Jakarta Sans ExtraBold" pitchFamily="2" charset="0"/>
              <a:sym typeface="Plus Jakarta Sans SemiBold"/>
            </a:endParaRPr>
          </a:p>
        </p:txBody>
      </p:sp>
      <p:pic>
        <p:nvPicPr>
          <p:cNvPr id="3" name="Picture 3" descr="C:\Documents and Settings\sdmitchell\My Documents\My Pictures\Biohazard Bag.jpg">
            <a:extLst>
              <a:ext uri="{FF2B5EF4-FFF2-40B4-BE49-F238E27FC236}">
                <a16:creationId xmlns:a16="http://schemas.microsoft.com/office/drawing/2014/main" id="{2138449E-835D-3E5F-77A0-ABD381773B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669" y="1057633"/>
            <a:ext cx="2022210" cy="3734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1633AE7-FDCA-A9D7-DCBB-558480DB4B52}"/>
              </a:ext>
            </a:extLst>
          </p:cNvPr>
          <p:cNvPicPr>
            <a:picLocks noChangeAspect="1"/>
          </p:cNvPicPr>
          <p:nvPr/>
        </p:nvPicPr>
        <p:blipFill>
          <a:blip r:embed="rId4"/>
          <a:stretch>
            <a:fillRect/>
          </a:stretch>
        </p:blipFill>
        <p:spPr>
          <a:xfrm>
            <a:off x="3112211" y="1039309"/>
            <a:ext cx="2705265" cy="3632704"/>
          </a:xfrm>
          <a:prstGeom prst="rect">
            <a:avLst/>
          </a:prstGeom>
        </p:spPr>
      </p:pic>
      <p:pic>
        <p:nvPicPr>
          <p:cNvPr id="7" name="Picture 6">
            <a:extLst>
              <a:ext uri="{FF2B5EF4-FFF2-40B4-BE49-F238E27FC236}">
                <a16:creationId xmlns:a16="http://schemas.microsoft.com/office/drawing/2014/main" id="{EDDDFCD8-CC1C-432C-7E5B-CBF3784C6703}"/>
              </a:ext>
            </a:extLst>
          </p:cNvPr>
          <p:cNvPicPr>
            <a:picLocks noChangeAspect="1"/>
          </p:cNvPicPr>
          <p:nvPr/>
        </p:nvPicPr>
        <p:blipFill>
          <a:blip r:embed="rId5"/>
          <a:stretch>
            <a:fillRect/>
          </a:stretch>
        </p:blipFill>
        <p:spPr>
          <a:xfrm>
            <a:off x="6128808" y="1039309"/>
            <a:ext cx="2534710" cy="3632704"/>
          </a:xfrm>
          <a:prstGeom prst="rect">
            <a:avLst/>
          </a:prstGeom>
        </p:spPr>
      </p:pic>
    </p:spTree>
    <p:extLst>
      <p:ext uri="{BB962C8B-B14F-4D97-AF65-F5344CB8AC3E}">
        <p14:creationId xmlns:p14="http://schemas.microsoft.com/office/powerpoint/2010/main" val="42047089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7">
          <a:extLst>
            <a:ext uri="{FF2B5EF4-FFF2-40B4-BE49-F238E27FC236}">
              <a16:creationId xmlns:a16="http://schemas.microsoft.com/office/drawing/2014/main" id="{E38B01CD-FF77-5E41-3982-B673A2001283}"/>
            </a:ext>
          </a:extLst>
        </p:cNvPr>
        <p:cNvGrpSpPr/>
        <p:nvPr/>
      </p:nvGrpSpPr>
      <p:grpSpPr>
        <a:xfrm>
          <a:off x="0" y="0"/>
          <a:ext cx="0" cy="0"/>
          <a:chOff x="0" y="0"/>
          <a:chExt cx="0" cy="0"/>
        </a:xfrm>
      </p:grpSpPr>
      <p:sp>
        <p:nvSpPr>
          <p:cNvPr id="78" name="Google Shape;78;p13">
            <a:extLst>
              <a:ext uri="{FF2B5EF4-FFF2-40B4-BE49-F238E27FC236}">
                <a16:creationId xmlns:a16="http://schemas.microsoft.com/office/drawing/2014/main" id="{2D323072-0ED5-9443-95E7-F6456F58E775}"/>
              </a:ext>
            </a:extLst>
          </p:cNvPr>
          <p:cNvSpPr txBox="1">
            <a:spLocks noGrp="1"/>
          </p:cNvSpPr>
          <p:nvPr>
            <p:ph type="sldNum" idx="12"/>
          </p:nvPr>
        </p:nvSpPr>
        <p:spPr>
          <a:xfrm>
            <a:off x="8713125" y="4792600"/>
            <a:ext cx="201600" cy="186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55</a:t>
            </a:fld>
            <a:endParaRPr/>
          </a:p>
        </p:txBody>
      </p:sp>
      <p:pic>
        <p:nvPicPr>
          <p:cNvPr id="26" name="Picture 25">
            <a:extLst>
              <a:ext uri="{FF2B5EF4-FFF2-40B4-BE49-F238E27FC236}">
                <a16:creationId xmlns:a16="http://schemas.microsoft.com/office/drawing/2014/main" id="{E21AB64B-64CF-59AD-BD98-E6F4198375CC}"/>
              </a:ext>
            </a:extLst>
          </p:cNvPr>
          <p:cNvPicPr>
            <a:picLocks noChangeAspect="1"/>
          </p:cNvPicPr>
          <p:nvPr/>
        </p:nvPicPr>
        <p:blipFill>
          <a:blip r:embed="rId3"/>
          <a:stretch>
            <a:fillRect/>
          </a:stretch>
        </p:blipFill>
        <p:spPr>
          <a:xfrm>
            <a:off x="1147559" y="0"/>
            <a:ext cx="6848881" cy="5143500"/>
          </a:xfrm>
          <a:prstGeom prst="rect">
            <a:avLst/>
          </a:prstGeom>
        </p:spPr>
      </p:pic>
    </p:spTree>
    <p:extLst>
      <p:ext uri="{BB962C8B-B14F-4D97-AF65-F5344CB8AC3E}">
        <p14:creationId xmlns:p14="http://schemas.microsoft.com/office/powerpoint/2010/main" val="39453817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7">
          <a:extLst>
            <a:ext uri="{FF2B5EF4-FFF2-40B4-BE49-F238E27FC236}">
              <a16:creationId xmlns:a16="http://schemas.microsoft.com/office/drawing/2014/main" id="{B134C4C3-5183-EA4F-C06D-4F0895B8EF57}"/>
            </a:ext>
          </a:extLst>
        </p:cNvPr>
        <p:cNvGrpSpPr/>
        <p:nvPr/>
      </p:nvGrpSpPr>
      <p:grpSpPr>
        <a:xfrm>
          <a:off x="0" y="0"/>
          <a:ext cx="0" cy="0"/>
          <a:chOff x="0" y="0"/>
          <a:chExt cx="0" cy="0"/>
        </a:xfrm>
      </p:grpSpPr>
      <p:sp>
        <p:nvSpPr>
          <p:cNvPr id="78" name="Google Shape;78;p13">
            <a:extLst>
              <a:ext uri="{FF2B5EF4-FFF2-40B4-BE49-F238E27FC236}">
                <a16:creationId xmlns:a16="http://schemas.microsoft.com/office/drawing/2014/main" id="{0279029A-E27A-DB72-6EDD-F3F86DA41F1A}"/>
              </a:ext>
            </a:extLst>
          </p:cNvPr>
          <p:cNvSpPr txBox="1">
            <a:spLocks noGrp="1"/>
          </p:cNvSpPr>
          <p:nvPr>
            <p:ph type="sldNum" idx="12"/>
          </p:nvPr>
        </p:nvSpPr>
        <p:spPr>
          <a:xfrm>
            <a:off x="8713125" y="4792600"/>
            <a:ext cx="201600" cy="186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56</a:t>
            </a:fld>
            <a:endParaRPr/>
          </a:p>
        </p:txBody>
      </p:sp>
      <p:sp>
        <p:nvSpPr>
          <p:cNvPr id="2" name="Google Shape;88;p13">
            <a:extLst>
              <a:ext uri="{FF2B5EF4-FFF2-40B4-BE49-F238E27FC236}">
                <a16:creationId xmlns:a16="http://schemas.microsoft.com/office/drawing/2014/main" id="{C556F2C7-D4B3-6E40-E2D5-BAF6C2C342B9}"/>
              </a:ext>
            </a:extLst>
          </p:cNvPr>
          <p:cNvSpPr txBox="1"/>
          <p:nvPr/>
        </p:nvSpPr>
        <p:spPr>
          <a:xfrm>
            <a:off x="663000" y="423523"/>
            <a:ext cx="7934456" cy="469106"/>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2800" dirty="0">
                <a:solidFill>
                  <a:schemeClr val="bg1"/>
                </a:solidFill>
                <a:latin typeface="Plus Jakarta Sans ExtraBold" pitchFamily="2" charset="0"/>
                <a:ea typeface="Plus Jakarta Sans SemiBold"/>
                <a:cs typeface="Plus Jakarta Sans ExtraBold" pitchFamily="2" charset="0"/>
                <a:sym typeface="Plus Jakarta Sans SemiBold"/>
              </a:rPr>
              <a:t>Biohazard Material Waste Disposal (CDC)</a:t>
            </a:r>
            <a:endParaRPr sz="2000" i="1" dirty="0">
              <a:solidFill>
                <a:schemeClr val="bg1"/>
              </a:solidFill>
              <a:latin typeface="Plus Jakarta Sans ExtraBold" pitchFamily="2" charset="0"/>
              <a:ea typeface="Plus Jakarta Sans SemiBold"/>
              <a:cs typeface="Plus Jakarta Sans ExtraBold" pitchFamily="2" charset="0"/>
              <a:sym typeface="Plus Jakarta Sans SemiBold"/>
            </a:endParaRPr>
          </a:p>
        </p:txBody>
      </p:sp>
      <p:sp>
        <p:nvSpPr>
          <p:cNvPr id="4" name="Content Placeholder 2">
            <a:extLst>
              <a:ext uri="{FF2B5EF4-FFF2-40B4-BE49-F238E27FC236}">
                <a16:creationId xmlns:a16="http://schemas.microsoft.com/office/drawing/2014/main" id="{3154DF86-9D58-5CEB-CC2A-78F4E12D15E4}"/>
              </a:ext>
            </a:extLst>
          </p:cNvPr>
          <p:cNvSpPr txBox="1">
            <a:spLocks/>
          </p:cNvSpPr>
          <p:nvPr/>
        </p:nvSpPr>
        <p:spPr>
          <a:xfrm>
            <a:off x="648132" y="1098127"/>
            <a:ext cx="8165793" cy="38807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80000"/>
              </a:lnSpc>
              <a:spcBef>
                <a:spcPts val="1000"/>
              </a:spcBef>
              <a:spcAft>
                <a:spcPts val="0"/>
              </a:spcAft>
              <a:buClr>
                <a:srgbClr val="2C3C43"/>
              </a:buClr>
              <a:buSzPct val="80000"/>
              <a:buFont typeface="Wingdings" panose="05000000000000000000" pitchFamily="2" charset="2"/>
              <a:buChar char="Ø"/>
              <a:tabLst/>
              <a:defRPr/>
            </a:pPr>
            <a:r>
              <a:rPr kumimoji="0" lang="en-US" altLang="en-US" sz="1800" b="0" i="0" u="none" strike="noStrike" kern="1200" cap="none" spc="0" normalizeH="0" baseline="0" noProof="0" dirty="0">
                <a:ln>
                  <a:noFill/>
                </a:ln>
                <a:solidFill>
                  <a:schemeClr val="bg1"/>
                </a:solidFill>
                <a:effectLst/>
                <a:uLnTx/>
                <a:uFillTx/>
                <a:latin typeface="Plus Jakarta Sans Medium" pitchFamily="2" charset="0"/>
                <a:cs typeface="Plus Jakarta Sans Medium" pitchFamily="2" charset="0"/>
              </a:rPr>
              <a:t>Disinfect, sterilize, inactivate or burn depending on its type and how contagious it is.  </a:t>
            </a:r>
          </a:p>
          <a:p>
            <a:pPr marL="342900" marR="0" lvl="0" indent="-342900" algn="l" defTabSz="457200" rtl="0" eaLnBrk="1" fontAlgn="auto" latinLnBrk="0" hangingPunct="1">
              <a:lnSpc>
                <a:spcPct val="80000"/>
              </a:lnSpc>
              <a:spcBef>
                <a:spcPts val="1000"/>
              </a:spcBef>
              <a:spcAft>
                <a:spcPts val="0"/>
              </a:spcAft>
              <a:buClr>
                <a:srgbClr val="2C3C43"/>
              </a:buClr>
              <a:buSzPct val="80000"/>
              <a:buFont typeface="Wingdings" panose="05000000000000000000" pitchFamily="2" charset="2"/>
              <a:buChar char="Ø"/>
              <a:tabLst/>
              <a:defRPr/>
            </a:pPr>
            <a:r>
              <a:rPr kumimoji="0" lang="en-US" altLang="en-US" sz="1800" b="0" i="0" u="none" strike="noStrike" kern="1200" cap="none" spc="0" normalizeH="0" baseline="0" noProof="0" dirty="0">
                <a:ln>
                  <a:noFill/>
                </a:ln>
                <a:solidFill>
                  <a:schemeClr val="bg1"/>
                </a:solidFill>
                <a:effectLst/>
                <a:uLnTx/>
                <a:uFillTx/>
                <a:latin typeface="Plus Jakarta Sans Medium" pitchFamily="2" charset="0"/>
                <a:cs typeface="Plus Jakarta Sans Medium" pitchFamily="2" charset="0"/>
              </a:rPr>
              <a:t>Separate infectious materials from noninfectious.</a:t>
            </a:r>
          </a:p>
          <a:p>
            <a:pPr marL="342900" marR="0" lvl="0" indent="-342900" algn="l" defTabSz="457200" rtl="0" eaLnBrk="1" fontAlgn="auto" latinLnBrk="0" hangingPunct="1">
              <a:lnSpc>
                <a:spcPct val="80000"/>
              </a:lnSpc>
              <a:spcBef>
                <a:spcPts val="1000"/>
              </a:spcBef>
              <a:spcAft>
                <a:spcPts val="0"/>
              </a:spcAft>
              <a:buClr>
                <a:srgbClr val="2C3C43"/>
              </a:buClr>
              <a:buSzPct val="80000"/>
              <a:buFont typeface="Wingdings" panose="05000000000000000000" pitchFamily="2" charset="2"/>
              <a:buChar char="Ø"/>
              <a:tabLst/>
              <a:defRPr/>
            </a:pPr>
            <a:r>
              <a:rPr kumimoji="0" lang="en-US" altLang="en-US" sz="1800" b="0" i="0" u="none" strike="noStrike" kern="1200" cap="none" spc="0" normalizeH="0" baseline="0" noProof="0" dirty="0">
                <a:ln>
                  <a:noFill/>
                </a:ln>
                <a:solidFill>
                  <a:schemeClr val="bg1"/>
                </a:solidFill>
                <a:effectLst/>
                <a:uLnTx/>
                <a:uFillTx/>
                <a:latin typeface="Plus Jakarta Sans Medium" pitchFamily="2" charset="0"/>
                <a:cs typeface="Plus Jakarta Sans Medium" pitchFamily="2" charset="0"/>
              </a:rPr>
              <a:t>Red, Leak-proof , puncture-resistant containers, labeled w/international symbol.</a:t>
            </a:r>
          </a:p>
          <a:p>
            <a:pPr marL="342900" marR="0" lvl="0" indent="-342900" algn="l" defTabSz="457200" rtl="0" eaLnBrk="1" fontAlgn="auto" latinLnBrk="0" hangingPunct="1">
              <a:lnSpc>
                <a:spcPct val="80000"/>
              </a:lnSpc>
              <a:spcBef>
                <a:spcPts val="1000"/>
              </a:spcBef>
              <a:spcAft>
                <a:spcPts val="0"/>
              </a:spcAft>
              <a:buClr>
                <a:srgbClr val="2C3C43"/>
              </a:buClr>
              <a:buSzPct val="80000"/>
              <a:buFont typeface="Wingdings" panose="05000000000000000000" pitchFamily="2" charset="2"/>
              <a:buChar char="Ø"/>
              <a:tabLst/>
              <a:defRPr/>
            </a:pPr>
            <a:r>
              <a:rPr kumimoji="0" lang="en-US" altLang="en-US" sz="1800" b="0" i="0" u="none" strike="noStrike" kern="1200" cap="none" spc="0" normalizeH="0" baseline="0" noProof="0" dirty="0">
                <a:ln>
                  <a:noFill/>
                </a:ln>
                <a:solidFill>
                  <a:schemeClr val="bg1"/>
                </a:solidFill>
                <a:effectLst/>
                <a:uLnTx/>
                <a:uFillTx/>
                <a:latin typeface="Plus Jakarta Sans Medium" pitchFamily="2" charset="0"/>
                <a:cs typeface="Plus Jakarta Sans Medium" pitchFamily="2" charset="0"/>
              </a:rPr>
              <a:t>Plastic bags contained in a designated rigid or semi-rigid container.  Keep containers covered during transport.</a:t>
            </a:r>
          </a:p>
          <a:p>
            <a:pPr marL="342900" marR="0" lvl="0" indent="-342900" algn="l" defTabSz="457200" rtl="0" eaLnBrk="1" fontAlgn="auto" latinLnBrk="0" hangingPunct="1">
              <a:lnSpc>
                <a:spcPct val="80000"/>
              </a:lnSpc>
              <a:spcBef>
                <a:spcPts val="1000"/>
              </a:spcBef>
              <a:spcAft>
                <a:spcPts val="0"/>
              </a:spcAft>
              <a:buClr>
                <a:srgbClr val="2C3C43"/>
              </a:buClr>
              <a:buSzPct val="80000"/>
              <a:buFont typeface="Wingdings" panose="05000000000000000000" pitchFamily="2" charset="2"/>
              <a:buChar char="Ø"/>
              <a:tabLst/>
              <a:defRPr/>
            </a:pPr>
            <a:r>
              <a:rPr kumimoji="0" lang="en-US" altLang="en-US" sz="1800" b="0" i="0" u="none" strike="noStrike" kern="1200" cap="none" spc="0" normalizeH="0" baseline="0" noProof="0" dirty="0">
                <a:ln>
                  <a:noFill/>
                </a:ln>
                <a:solidFill>
                  <a:schemeClr val="bg1"/>
                </a:solidFill>
                <a:effectLst/>
                <a:uLnTx/>
                <a:uFillTx/>
                <a:latin typeface="Plus Jakarta Sans Medium" pitchFamily="2" charset="0"/>
                <a:cs typeface="Plus Jakarta Sans Medium" pitchFamily="2" charset="0"/>
              </a:rPr>
              <a:t>Store for as short a period as possible.  Pack to reduce exposure to rodents, vermin and other animals.</a:t>
            </a:r>
          </a:p>
          <a:p>
            <a:pPr marL="342900" marR="0" lvl="0" indent="-342900" algn="l" defTabSz="457200" rtl="0" eaLnBrk="1" fontAlgn="auto" latinLnBrk="0" hangingPunct="1">
              <a:lnSpc>
                <a:spcPct val="80000"/>
              </a:lnSpc>
              <a:spcBef>
                <a:spcPts val="1000"/>
              </a:spcBef>
              <a:spcAft>
                <a:spcPts val="0"/>
              </a:spcAft>
              <a:buClr>
                <a:srgbClr val="2C3C43"/>
              </a:buClr>
              <a:buSzPct val="80000"/>
              <a:buFont typeface="Wingdings" panose="05000000000000000000" pitchFamily="2" charset="2"/>
              <a:buChar char="Ø"/>
              <a:tabLst/>
              <a:defRPr/>
            </a:pPr>
            <a:r>
              <a:rPr kumimoji="0" lang="en-US" altLang="en-US" sz="1800" b="0" i="0" u="none" strike="noStrike" kern="1200" cap="none" spc="0" normalizeH="0" baseline="0" noProof="0" dirty="0">
                <a:ln>
                  <a:noFill/>
                </a:ln>
                <a:solidFill>
                  <a:schemeClr val="bg1"/>
                </a:solidFill>
                <a:effectLst/>
                <a:uLnTx/>
                <a:uFillTx/>
                <a:latin typeface="Plus Jakarta Sans Medium" pitchFamily="2" charset="0"/>
                <a:cs typeface="Plus Jakarta Sans Medium" pitchFamily="2" charset="0"/>
              </a:rPr>
              <a:t>Use state or local government approved disposal options.</a:t>
            </a:r>
          </a:p>
        </p:txBody>
      </p:sp>
    </p:spTree>
    <p:extLst>
      <p:ext uri="{BB962C8B-B14F-4D97-AF65-F5344CB8AC3E}">
        <p14:creationId xmlns:p14="http://schemas.microsoft.com/office/powerpoint/2010/main" val="37302068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7">
          <a:extLst>
            <a:ext uri="{FF2B5EF4-FFF2-40B4-BE49-F238E27FC236}">
              <a16:creationId xmlns:a16="http://schemas.microsoft.com/office/drawing/2014/main" id="{82450459-0CE9-A184-25AF-262D79D55010}"/>
            </a:ext>
          </a:extLst>
        </p:cNvPr>
        <p:cNvGrpSpPr/>
        <p:nvPr/>
      </p:nvGrpSpPr>
      <p:grpSpPr>
        <a:xfrm>
          <a:off x="0" y="0"/>
          <a:ext cx="0" cy="0"/>
          <a:chOff x="0" y="0"/>
          <a:chExt cx="0" cy="0"/>
        </a:xfrm>
      </p:grpSpPr>
      <p:sp>
        <p:nvSpPr>
          <p:cNvPr id="78" name="Google Shape;78;p13">
            <a:extLst>
              <a:ext uri="{FF2B5EF4-FFF2-40B4-BE49-F238E27FC236}">
                <a16:creationId xmlns:a16="http://schemas.microsoft.com/office/drawing/2014/main" id="{8E1DA2F9-2428-A0B2-47C7-84935CBFDAB2}"/>
              </a:ext>
            </a:extLst>
          </p:cNvPr>
          <p:cNvSpPr txBox="1">
            <a:spLocks noGrp="1"/>
          </p:cNvSpPr>
          <p:nvPr>
            <p:ph type="sldNum" idx="12"/>
          </p:nvPr>
        </p:nvSpPr>
        <p:spPr>
          <a:xfrm>
            <a:off x="8713125" y="4792600"/>
            <a:ext cx="201600" cy="186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57</a:t>
            </a:fld>
            <a:endParaRPr/>
          </a:p>
        </p:txBody>
      </p:sp>
      <p:sp>
        <p:nvSpPr>
          <p:cNvPr id="2" name="Google Shape;88;p13">
            <a:extLst>
              <a:ext uri="{FF2B5EF4-FFF2-40B4-BE49-F238E27FC236}">
                <a16:creationId xmlns:a16="http://schemas.microsoft.com/office/drawing/2014/main" id="{E647FA0D-5C0D-9DD8-7C4D-47146A8B28D5}"/>
              </a:ext>
            </a:extLst>
          </p:cNvPr>
          <p:cNvSpPr txBox="1"/>
          <p:nvPr/>
        </p:nvSpPr>
        <p:spPr>
          <a:xfrm>
            <a:off x="663000" y="250371"/>
            <a:ext cx="7934456" cy="847756"/>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2800" dirty="0">
                <a:solidFill>
                  <a:schemeClr val="bg1"/>
                </a:solidFill>
                <a:latin typeface="Plus Jakarta Sans ExtraBold" pitchFamily="2" charset="0"/>
                <a:ea typeface="Plus Jakarta Sans SemiBold"/>
                <a:cs typeface="Plus Jakarta Sans ExtraBold" pitchFamily="2" charset="0"/>
                <a:sym typeface="Plus Jakarta Sans SemiBold"/>
              </a:rPr>
              <a:t>Handling of Linen to Prevent S</a:t>
            </a:r>
            <a:r>
              <a:rPr lang="en-US" sz="2800" dirty="0">
                <a:solidFill>
                  <a:schemeClr val="bg1"/>
                </a:solidFill>
                <a:latin typeface="Plus Jakarta Sans ExtraBold" pitchFamily="2" charset="0"/>
                <a:ea typeface="Plus Jakarta Sans SemiBold"/>
                <a:cs typeface="Plus Jakarta Sans ExtraBold" pitchFamily="2" charset="0"/>
                <a:sym typeface="Plus Jakarta Sans SemiBold"/>
              </a:rPr>
              <a:t>p</a:t>
            </a:r>
            <a:r>
              <a:rPr lang="en" sz="2800" dirty="0">
                <a:solidFill>
                  <a:schemeClr val="bg1"/>
                </a:solidFill>
                <a:latin typeface="Plus Jakarta Sans ExtraBold" pitchFamily="2" charset="0"/>
                <a:ea typeface="Plus Jakarta Sans SemiBold"/>
                <a:cs typeface="Plus Jakarta Sans ExtraBold" pitchFamily="2" charset="0"/>
                <a:sym typeface="Plus Jakarta Sans SemiBold"/>
              </a:rPr>
              <a:t>read of Infection</a:t>
            </a:r>
            <a:endParaRPr sz="2000" i="1" dirty="0">
              <a:solidFill>
                <a:schemeClr val="bg1"/>
              </a:solidFill>
              <a:latin typeface="Plus Jakarta Sans ExtraBold" pitchFamily="2" charset="0"/>
              <a:ea typeface="Plus Jakarta Sans SemiBold"/>
              <a:cs typeface="Plus Jakarta Sans ExtraBold" pitchFamily="2" charset="0"/>
              <a:sym typeface="Plus Jakarta Sans SemiBold"/>
            </a:endParaRPr>
          </a:p>
        </p:txBody>
      </p:sp>
      <p:sp>
        <p:nvSpPr>
          <p:cNvPr id="5" name="TextBox 4">
            <a:extLst>
              <a:ext uri="{FF2B5EF4-FFF2-40B4-BE49-F238E27FC236}">
                <a16:creationId xmlns:a16="http://schemas.microsoft.com/office/drawing/2014/main" id="{9DB3FEB8-E87D-DDF6-DFAF-D449FAD1351E}"/>
              </a:ext>
            </a:extLst>
          </p:cNvPr>
          <p:cNvSpPr txBox="1"/>
          <p:nvPr/>
        </p:nvSpPr>
        <p:spPr>
          <a:xfrm>
            <a:off x="546544" y="1150144"/>
            <a:ext cx="6093742" cy="3828755"/>
          </a:xfrm>
          <a:prstGeom prst="rect">
            <a:avLst/>
          </a:prstGeom>
          <a:noFill/>
        </p:spPr>
        <p:txBody>
          <a:bodyPr wrap="square">
            <a:noAutofit/>
          </a:bodyPr>
          <a:lstStyle/>
          <a:p>
            <a:pPr marL="342900" marR="0" lvl="0" indent="-342900" algn="l" defTabSz="457200" rtl="0" eaLnBrk="1" fontAlgn="base" latinLnBrk="0" hangingPunct="1">
              <a:lnSpc>
                <a:spcPct val="100000"/>
              </a:lnSpc>
              <a:spcBef>
                <a:spcPct val="0"/>
              </a:spcBef>
              <a:spcAft>
                <a:spcPts val="1200"/>
              </a:spcAft>
              <a:buClrTx/>
              <a:buSzPct val="80000"/>
              <a:buFont typeface="Wingdings 3" charset="2"/>
              <a:buChar char=""/>
              <a:tabLst/>
              <a:defRPr/>
            </a:pPr>
            <a:r>
              <a:rPr kumimoji="0" lang="en-US" altLang="en-US" sz="1600" b="0" i="0" u="sng" strike="noStrike" kern="1200" cap="none" spc="0" normalizeH="0" baseline="0" noProof="0" dirty="0">
                <a:ln>
                  <a:noFill/>
                </a:ln>
                <a:solidFill>
                  <a:schemeClr val="bg1"/>
                </a:solidFill>
                <a:effectLst/>
                <a:uLnTx/>
                <a:uFillTx/>
                <a:latin typeface="Plus Jakarta Sans Medium" pitchFamily="2" charset="0"/>
                <a:ea typeface="+mn-ea"/>
                <a:cs typeface="Plus Jakarta Sans Medium" pitchFamily="2" charset="0"/>
              </a:rPr>
              <a:t>Always wash hands, then </a:t>
            </a:r>
            <a:r>
              <a:rPr kumimoji="0" lang="en-US" altLang="en-US" sz="1600" b="0" i="0" u="sng" strike="noStrike" kern="1200" cap="none" spc="0" normalizeH="0" baseline="0" noProof="0" dirty="0">
                <a:ln>
                  <a:noFill/>
                </a:ln>
                <a:solidFill>
                  <a:srgbClr val="FF0000"/>
                </a:solidFill>
                <a:effectLst/>
                <a:uLnTx/>
                <a:uFillTx/>
                <a:latin typeface="Plus Jakarta Sans Medium" pitchFamily="2" charset="0"/>
                <a:ea typeface="+mn-ea"/>
                <a:cs typeface="Plus Jakarta Sans Medium" pitchFamily="2" charset="0"/>
              </a:rPr>
              <a:t>apply gloves </a:t>
            </a:r>
          </a:p>
          <a:p>
            <a:pPr marL="342900" marR="0" lvl="0" indent="-342900" algn="l" defTabSz="457200" rtl="0" eaLnBrk="1" fontAlgn="base" latinLnBrk="0" hangingPunct="1">
              <a:lnSpc>
                <a:spcPct val="100000"/>
              </a:lnSpc>
              <a:spcBef>
                <a:spcPct val="0"/>
              </a:spcBef>
              <a:spcAft>
                <a:spcPts val="1200"/>
              </a:spcAft>
              <a:buClrTx/>
              <a:buSzPct val="80000"/>
              <a:buFont typeface="Wingdings 3" charset="2"/>
              <a:buChar char=""/>
              <a:tabLst/>
              <a:defRPr/>
            </a:pPr>
            <a:r>
              <a:rPr kumimoji="0" lang="en-US" altLang="en-US" sz="1600" b="0" i="0" u="none" strike="noStrike" kern="1200" cap="none" spc="0" normalizeH="0" baseline="0" noProof="0" dirty="0">
                <a:ln>
                  <a:noFill/>
                </a:ln>
                <a:solidFill>
                  <a:schemeClr val="bg1"/>
                </a:solidFill>
                <a:effectLst/>
                <a:uLnTx/>
                <a:uFillTx/>
                <a:latin typeface="Plus Jakarta Sans Medium" pitchFamily="2" charset="0"/>
                <a:ea typeface="+mn-ea"/>
                <a:cs typeface="Plus Jakarta Sans Medium" pitchFamily="2" charset="0"/>
              </a:rPr>
              <a:t>Change linen between each patient AND when soiled AND as needed</a:t>
            </a:r>
          </a:p>
          <a:p>
            <a:pPr marL="342900" marR="0" lvl="0" indent="-342900" algn="l" defTabSz="457200" rtl="0" eaLnBrk="1" fontAlgn="base" latinLnBrk="0" hangingPunct="1">
              <a:lnSpc>
                <a:spcPct val="100000"/>
              </a:lnSpc>
              <a:spcBef>
                <a:spcPct val="0"/>
              </a:spcBef>
              <a:spcAft>
                <a:spcPts val="1200"/>
              </a:spcAft>
              <a:buClrTx/>
              <a:buSzPct val="80000"/>
              <a:buFont typeface="Wingdings 3" charset="2"/>
              <a:buChar char=""/>
              <a:tabLst/>
              <a:defRPr/>
            </a:pPr>
            <a:r>
              <a:rPr kumimoji="0" lang="en-US" altLang="en-US" sz="1600" b="0" i="0" u="none" strike="noStrike" kern="1200" cap="none" spc="0" normalizeH="0" baseline="0" noProof="0" dirty="0">
                <a:ln>
                  <a:noFill/>
                </a:ln>
                <a:solidFill>
                  <a:schemeClr val="bg1"/>
                </a:solidFill>
                <a:effectLst/>
                <a:uLnTx/>
                <a:uFillTx/>
                <a:latin typeface="Plus Jakarta Sans Medium" pitchFamily="2" charset="0"/>
                <a:ea typeface="+mn-ea"/>
                <a:cs typeface="Plus Jakarta Sans Medium" pitchFamily="2" charset="0"/>
              </a:rPr>
              <a:t> Prevent aerosols </a:t>
            </a:r>
            <a:r>
              <a:rPr kumimoji="0" lang="en-US" altLang="en-US" sz="1600" b="0" i="0" u="none" strike="noStrike" kern="1200" cap="none" spc="0" normalizeH="0" baseline="0" noProof="0" dirty="0">
                <a:ln>
                  <a:noFill/>
                </a:ln>
                <a:solidFill>
                  <a:schemeClr val="bg1"/>
                </a:solidFill>
                <a:effectLst/>
                <a:uLnTx/>
                <a:uFillTx/>
                <a:latin typeface="Plus Jakarta Sans Medium" pitchFamily="2" charset="0"/>
                <a:ea typeface="+mn-ea"/>
                <a:cs typeface="Plus Jakarta Sans Medium" pitchFamily="2" charset="0"/>
                <a:sym typeface="Wingdings" panose="05000000000000000000" pitchFamily="2" charset="2"/>
              </a:rPr>
              <a:t> </a:t>
            </a:r>
            <a:r>
              <a:rPr kumimoji="0" lang="en-US" altLang="en-US" sz="1600" b="1" i="0" u="sng" strike="noStrike" kern="1200" cap="none" spc="0" normalizeH="0" baseline="0" noProof="0" dirty="0">
                <a:ln>
                  <a:noFill/>
                </a:ln>
                <a:solidFill>
                  <a:srgbClr val="FF0000"/>
                </a:solidFill>
                <a:effectLst/>
                <a:uLnTx/>
                <a:uFillTx/>
                <a:latin typeface="Plus Jakarta Sans Medium" pitchFamily="2" charset="0"/>
                <a:ea typeface="+mn-ea"/>
                <a:cs typeface="Plus Jakarta Sans Medium" pitchFamily="2" charset="0"/>
              </a:rPr>
              <a:t>DO NOT </a:t>
            </a:r>
            <a:r>
              <a:rPr kumimoji="0" lang="en-US" altLang="en-US" sz="1600" b="0" i="0" u="none" strike="noStrike" kern="1200" cap="none" spc="0" normalizeH="0" baseline="0" noProof="0" dirty="0">
                <a:ln>
                  <a:noFill/>
                </a:ln>
                <a:solidFill>
                  <a:schemeClr val="bg1"/>
                </a:solidFill>
                <a:effectLst/>
                <a:uLnTx/>
                <a:uFillTx/>
                <a:latin typeface="Plus Jakarta Sans Medium" pitchFamily="2" charset="0"/>
                <a:ea typeface="+mn-ea"/>
                <a:cs typeface="Plus Jakarta Sans Medium" pitchFamily="2" charset="0"/>
              </a:rPr>
              <a:t>“fluff”</a:t>
            </a:r>
            <a:endParaRPr kumimoji="0" lang="en-US" altLang="en-US" sz="1600" b="0" i="0" u="sng" strike="noStrike" kern="1200" cap="none" spc="0" normalizeH="0" baseline="0" noProof="0" dirty="0">
              <a:ln>
                <a:noFill/>
              </a:ln>
              <a:solidFill>
                <a:schemeClr val="bg1"/>
              </a:solidFill>
              <a:effectLst/>
              <a:uLnTx/>
              <a:uFillTx/>
              <a:latin typeface="Plus Jakarta Sans Medium" pitchFamily="2" charset="0"/>
              <a:ea typeface="+mn-ea"/>
              <a:cs typeface="Plus Jakarta Sans Medium" pitchFamily="2" charset="0"/>
            </a:endParaRPr>
          </a:p>
          <a:p>
            <a:pPr marL="342900" marR="0" lvl="0" indent="-342900" algn="l" defTabSz="457200" rtl="0" eaLnBrk="1" fontAlgn="base" latinLnBrk="0" hangingPunct="1">
              <a:lnSpc>
                <a:spcPct val="100000"/>
              </a:lnSpc>
              <a:spcBef>
                <a:spcPct val="0"/>
              </a:spcBef>
              <a:spcAft>
                <a:spcPts val="1200"/>
              </a:spcAft>
              <a:buClr>
                <a:schemeClr val="bg1"/>
              </a:buClr>
              <a:buSzPct val="80000"/>
              <a:buFont typeface="Wingdings 3" charset="2"/>
              <a:buChar char=""/>
              <a:tabLst/>
              <a:defRPr/>
            </a:pPr>
            <a:r>
              <a:rPr kumimoji="0" lang="en-US" altLang="en-US" sz="1600" b="1" i="0" u="sng" strike="noStrike" kern="1200" cap="none" spc="0" normalizeH="0" baseline="0" noProof="0" dirty="0">
                <a:ln>
                  <a:noFill/>
                </a:ln>
                <a:solidFill>
                  <a:srgbClr val="FF0000"/>
                </a:solidFill>
                <a:effectLst/>
                <a:uLnTx/>
                <a:uFillTx/>
                <a:latin typeface="Plus Jakarta Sans Medium" pitchFamily="2" charset="0"/>
                <a:ea typeface="+mn-ea"/>
                <a:cs typeface="Plus Jakarta Sans Medium" pitchFamily="2" charset="0"/>
              </a:rPr>
              <a:t>DO</a:t>
            </a:r>
            <a:r>
              <a:rPr kumimoji="0" lang="en-US" altLang="en-US" sz="1600" b="0" i="0" u="none" strike="noStrike" kern="1200" cap="none" spc="0" normalizeH="0" baseline="0" noProof="0" dirty="0">
                <a:ln>
                  <a:noFill/>
                </a:ln>
                <a:solidFill>
                  <a:srgbClr val="FF0000"/>
                </a:solidFill>
                <a:effectLst/>
                <a:uLnTx/>
                <a:uFillTx/>
                <a:latin typeface="Plus Jakarta Sans Medium" pitchFamily="2" charset="0"/>
                <a:ea typeface="+mn-ea"/>
                <a:cs typeface="Plus Jakarta Sans Medium" pitchFamily="2" charset="0"/>
              </a:rPr>
              <a:t> </a:t>
            </a:r>
            <a:r>
              <a:rPr kumimoji="0" lang="en-US" altLang="en-US" sz="1600" b="0" i="0" u="none" strike="noStrike" kern="1200" cap="none" spc="0" normalizeH="0" baseline="0" noProof="0" dirty="0">
                <a:ln>
                  <a:noFill/>
                </a:ln>
                <a:solidFill>
                  <a:schemeClr val="bg1"/>
                </a:solidFill>
                <a:effectLst/>
                <a:uLnTx/>
                <a:uFillTx/>
                <a:latin typeface="Plus Jakarta Sans Medium" pitchFamily="2" charset="0"/>
                <a:ea typeface="+mn-ea"/>
                <a:cs typeface="Plus Jakarta Sans Medium" pitchFamily="2" charset="0"/>
              </a:rPr>
              <a:t>roll linens up </a:t>
            </a:r>
            <a:endParaRPr kumimoji="0" lang="en-US" altLang="en-US" sz="1600" b="0" i="0" u="sng" strike="noStrike" kern="1200" cap="none" spc="0" normalizeH="0" baseline="0" noProof="0" dirty="0">
              <a:ln>
                <a:noFill/>
              </a:ln>
              <a:solidFill>
                <a:schemeClr val="bg1"/>
              </a:solidFill>
              <a:effectLst/>
              <a:uLnTx/>
              <a:uFillTx/>
              <a:latin typeface="Plus Jakarta Sans Medium" pitchFamily="2" charset="0"/>
              <a:ea typeface="+mn-ea"/>
              <a:cs typeface="Plus Jakarta Sans Medium" pitchFamily="2" charset="0"/>
            </a:endParaRPr>
          </a:p>
          <a:p>
            <a:pPr marL="342900" marR="0" lvl="0" indent="-342900" algn="l" defTabSz="457200" rtl="0" eaLnBrk="1" fontAlgn="base" latinLnBrk="0" hangingPunct="1">
              <a:lnSpc>
                <a:spcPct val="100000"/>
              </a:lnSpc>
              <a:spcBef>
                <a:spcPct val="0"/>
              </a:spcBef>
              <a:spcAft>
                <a:spcPts val="1200"/>
              </a:spcAft>
              <a:buClr>
                <a:prstClr val="black"/>
              </a:buClr>
              <a:buSzPct val="80000"/>
              <a:buFont typeface="Wingdings 3" charset="2"/>
              <a:buChar char=""/>
              <a:tabLst/>
              <a:defRPr/>
            </a:pPr>
            <a:r>
              <a:rPr kumimoji="0" lang="en-US" altLang="en-US" sz="1600" b="1" i="0" u="sng" strike="noStrike" kern="1200" cap="none" spc="0" normalizeH="0" baseline="0" noProof="0" dirty="0">
                <a:ln>
                  <a:noFill/>
                </a:ln>
                <a:solidFill>
                  <a:srgbClr val="FF0000"/>
                </a:solidFill>
                <a:effectLst/>
                <a:uLnTx/>
                <a:uFillTx/>
                <a:latin typeface="Plus Jakarta Sans Medium" pitchFamily="2" charset="0"/>
                <a:ea typeface="+mn-ea"/>
                <a:cs typeface="Plus Jakarta Sans Medium" pitchFamily="2" charset="0"/>
              </a:rPr>
              <a:t>DO NOT </a:t>
            </a:r>
            <a:r>
              <a:rPr kumimoji="0" lang="en-US" altLang="en-US" sz="1600" b="0" i="0" u="none" strike="noStrike" kern="1200" cap="none" spc="0" normalizeH="0" baseline="0" noProof="0" dirty="0">
                <a:ln>
                  <a:noFill/>
                </a:ln>
                <a:solidFill>
                  <a:schemeClr val="bg1"/>
                </a:solidFill>
                <a:effectLst/>
                <a:uLnTx/>
                <a:uFillTx/>
                <a:latin typeface="Plus Jakarta Sans Medium" pitchFamily="2" charset="0"/>
                <a:ea typeface="+mn-ea"/>
                <a:cs typeface="Plus Jakarta Sans Medium" pitchFamily="2" charset="0"/>
              </a:rPr>
              <a:t>carry linen close to body/uniform</a:t>
            </a:r>
          </a:p>
          <a:p>
            <a:pPr marL="342900" marR="0" lvl="0" indent="-342900" algn="l" defTabSz="457200" rtl="0" eaLnBrk="1" fontAlgn="base" latinLnBrk="0" hangingPunct="1">
              <a:lnSpc>
                <a:spcPct val="100000"/>
              </a:lnSpc>
              <a:spcBef>
                <a:spcPct val="0"/>
              </a:spcBef>
              <a:spcAft>
                <a:spcPts val="1200"/>
              </a:spcAft>
              <a:buClr>
                <a:schemeClr val="bg1"/>
              </a:buClr>
              <a:buSzPct val="80000"/>
              <a:buFont typeface="Wingdings 3" charset="2"/>
              <a:buChar char=""/>
              <a:tabLst/>
              <a:defRPr/>
            </a:pPr>
            <a:r>
              <a:rPr kumimoji="0" lang="en-US" altLang="en-US" sz="1600" b="0" i="0" u="sng" strike="noStrike" kern="1200" cap="none" spc="0" normalizeH="0" baseline="0" noProof="0" dirty="0">
                <a:ln>
                  <a:noFill/>
                </a:ln>
                <a:solidFill>
                  <a:srgbClr val="FF0000"/>
                </a:solidFill>
                <a:effectLst/>
                <a:uLnTx/>
                <a:uFillTx/>
                <a:latin typeface="Plus Jakarta Sans Medium" pitchFamily="2" charset="0"/>
                <a:ea typeface="+mn-ea"/>
                <a:cs typeface="Plus Jakarta Sans Medium" pitchFamily="2" charset="0"/>
              </a:rPr>
              <a:t> Inspect for hazardous instruments/sharps before stripping bed</a:t>
            </a:r>
          </a:p>
          <a:p>
            <a:pPr marL="342900" marR="0" lvl="0" indent="-342900" algn="l" defTabSz="457200" rtl="0" eaLnBrk="1" fontAlgn="base" latinLnBrk="0" hangingPunct="1">
              <a:lnSpc>
                <a:spcPct val="100000"/>
              </a:lnSpc>
              <a:spcBef>
                <a:spcPct val="0"/>
              </a:spcBef>
              <a:spcAft>
                <a:spcPts val="1200"/>
              </a:spcAft>
              <a:buClrTx/>
              <a:buSzPct val="80000"/>
              <a:buFont typeface="Wingdings 3" charset="2"/>
              <a:buChar char=""/>
              <a:tabLst/>
              <a:defRPr/>
            </a:pPr>
            <a:r>
              <a:rPr kumimoji="0" lang="en-US" altLang="en-US" sz="1600" b="0" i="0" u="none" strike="noStrike" kern="1200" cap="none" spc="0" normalizeH="0" baseline="0" noProof="0" dirty="0">
                <a:ln>
                  <a:noFill/>
                </a:ln>
                <a:solidFill>
                  <a:schemeClr val="bg1"/>
                </a:solidFill>
                <a:effectLst/>
                <a:uLnTx/>
                <a:uFillTx/>
                <a:latin typeface="Plus Jakarta Sans Medium" pitchFamily="2" charset="0"/>
                <a:ea typeface="+mn-ea"/>
                <a:cs typeface="Plus Jakarta Sans Medium" pitchFamily="2" charset="0"/>
              </a:rPr>
              <a:t> Contain linen in an impervious linen bag and tie the top shut</a:t>
            </a:r>
          </a:p>
          <a:p>
            <a:pPr marL="342900" marR="0" lvl="0" indent="-342900" algn="l" defTabSz="457200" rtl="0" eaLnBrk="1" fontAlgn="base" latinLnBrk="0" hangingPunct="1">
              <a:lnSpc>
                <a:spcPct val="100000"/>
              </a:lnSpc>
              <a:spcBef>
                <a:spcPct val="0"/>
              </a:spcBef>
              <a:spcAft>
                <a:spcPts val="1200"/>
              </a:spcAft>
              <a:buClrTx/>
              <a:buSzPct val="80000"/>
              <a:buFont typeface="Wingdings 3" charset="2"/>
              <a:buChar char=""/>
              <a:tabLst/>
              <a:defRPr/>
            </a:pPr>
            <a:r>
              <a:rPr kumimoji="0" lang="en-US" altLang="en-US" sz="1600" b="0" i="0" u="none" strike="noStrike" kern="1200" cap="none" spc="0" normalizeH="0" baseline="0" noProof="0" dirty="0">
                <a:ln>
                  <a:noFill/>
                </a:ln>
                <a:solidFill>
                  <a:schemeClr val="bg1"/>
                </a:solidFill>
                <a:effectLst/>
                <a:uLnTx/>
                <a:uFillTx/>
                <a:latin typeface="Plus Jakarta Sans Medium" pitchFamily="2" charset="0"/>
                <a:ea typeface="+mn-ea"/>
                <a:cs typeface="Plus Jakarta Sans Medium" pitchFamily="2" charset="0"/>
              </a:rPr>
              <a:t>Remove gloves, then do Hand Hygiene</a:t>
            </a:r>
          </a:p>
        </p:txBody>
      </p:sp>
      <p:pic>
        <p:nvPicPr>
          <p:cNvPr id="6" name="Picture 5">
            <a:extLst>
              <a:ext uri="{FF2B5EF4-FFF2-40B4-BE49-F238E27FC236}">
                <a16:creationId xmlns:a16="http://schemas.microsoft.com/office/drawing/2014/main" id="{0FA368DB-4D1C-6D28-0245-0DB4350B8722}"/>
              </a:ext>
            </a:extLst>
          </p:cNvPr>
          <p:cNvPicPr>
            <a:picLocks noChangeAspect="1"/>
          </p:cNvPicPr>
          <p:nvPr/>
        </p:nvPicPr>
        <p:blipFill>
          <a:blip r:embed="rId3"/>
          <a:stretch>
            <a:fillRect/>
          </a:stretch>
        </p:blipFill>
        <p:spPr>
          <a:xfrm>
            <a:off x="6640286" y="1739896"/>
            <a:ext cx="2151747" cy="2151747"/>
          </a:xfrm>
          <a:prstGeom prst="rect">
            <a:avLst/>
          </a:prstGeom>
        </p:spPr>
      </p:pic>
    </p:spTree>
    <p:extLst>
      <p:ext uri="{BB962C8B-B14F-4D97-AF65-F5344CB8AC3E}">
        <p14:creationId xmlns:p14="http://schemas.microsoft.com/office/powerpoint/2010/main" val="35495489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0"/>
        <p:cNvGrpSpPr/>
        <p:nvPr/>
      </p:nvGrpSpPr>
      <p:grpSpPr>
        <a:xfrm>
          <a:off x="0" y="0"/>
          <a:ext cx="0" cy="0"/>
          <a:chOff x="0" y="0"/>
          <a:chExt cx="0" cy="0"/>
        </a:xfrm>
      </p:grpSpPr>
      <p:sp>
        <p:nvSpPr>
          <p:cNvPr id="103" name="Google Shape;103;p15"/>
          <p:cNvSpPr txBox="1"/>
          <p:nvPr/>
        </p:nvSpPr>
        <p:spPr>
          <a:xfrm>
            <a:off x="891343" y="510579"/>
            <a:ext cx="5873788" cy="796500"/>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None/>
            </a:pPr>
            <a:r>
              <a:rPr lang="en-US" sz="5800" dirty="0">
                <a:solidFill>
                  <a:srgbClr val="003342"/>
                </a:solidFill>
                <a:latin typeface="Plus Jakarta Sans SemiBold"/>
                <a:ea typeface="Plus Jakarta Sans SemiBold"/>
                <a:cs typeface="Plus Jakarta Sans SemiBold"/>
                <a:sym typeface="Plus Jakarta Sans SemiBold"/>
              </a:rPr>
              <a:t>Any questions?</a:t>
            </a:r>
            <a:endParaRPr sz="5800" dirty="0">
              <a:solidFill>
                <a:srgbClr val="003342"/>
              </a:solidFill>
              <a:latin typeface="Plus Jakarta Sans SemiBold"/>
              <a:ea typeface="Plus Jakarta Sans SemiBold"/>
              <a:cs typeface="Plus Jakarta Sans SemiBold"/>
              <a:sym typeface="Plus Jakarta Sans SemiBold"/>
            </a:endParaRPr>
          </a:p>
        </p:txBody>
      </p:sp>
      <p:pic>
        <p:nvPicPr>
          <p:cNvPr id="2" name="Content Placeholder 6">
            <a:extLst>
              <a:ext uri="{FF2B5EF4-FFF2-40B4-BE49-F238E27FC236}">
                <a16:creationId xmlns:a16="http://schemas.microsoft.com/office/drawing/2014/main" id="{2B37FC7A-5340-03B4-0200-EAE188AF0470}"/>
              </a:ext>
            </a:extLst>
          </p:cNvPr>
          <p:cNvPicPr>
            <a:picLocks noChangeAspect="1"/>
          </p:cNvPicPr>
          <p:nvPr/>
        </p:nvPicPr>
        <p:blipFill>
          <a:blip r:embed="rId4"/>
          <a:stretch>
            <a:fillRect/>
          </a:stretch>
        </p:blipFill>
        <p:spPr>
          <a:xfrm>
            <a:off x="3483428" y="1471573"/>
            <a:ext cx="5085833" cy="3394794"/>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7">
          <a:extLst>
            <a:ext uri="{FF2B5EF4-FFF2-40B4-BE49-F238E27FC236}">
              <a16:creationId xmlns:a16="http://schemas.microsoft.com/office/drawing/2014/main" id="{8708D005-BBEE-DC9B-558B-E6833C0AB494}"/>
            </a:ext>
          </a:extLst>
        </p:cNvPr>
        <p:cNvGrpSpPr/>
        <p:nvPr/>
      </p:nvGrpSpPr>
      <p:grpSpPr>
        <a:xfrm>
          <a:off x="0" y="0"/>
          <a:ext cx="0" cy="0"/>
          <a:chOff x="0" y="0"/>
          <a:chExt cx="0" cy="0"/>
        </a:xfrm>
      </p:grpSpPr>
      <p:sp>
        <p:nvSpPr>
          <p:cNvPr id="78" name="Google Shape;78;p13">
            <a:extLst>
              <a:ext uri="{FF2B5EF4-FFF2-40B4-BE49-F238E27FC236}">
                <a16:creationId xmlns:a16="http://schemas.microsoft.com/office/drawing/2014/main" id="{45FECA33-7F5B-F0DA-2513-67E7334BCDF3}"/>
              </a:ext>
            </a:extLst>
          </p:cNvPr>
          <p:cNvSpPr txBox="1">
            <a:spLocks noGrp="1"/>
          </p:cNvSpPr>
          <p:nvPr>
            <p:ph type="sldNum" idx="12"/>
          </p:nvPr>
        </p:nvSpPr>
        <p:spPr>
          <a:xfrm>
            <a:off x="8713125" y="4792600"/>
            <a:ext cx="201600" cy="186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59</a:t>
            </a:fld>
            <a:endParaRPr/>
          </a:p>
        </p:txBody>
      </p:sp>
      <p:sp>
        <p:nvSpPr>
          <p:cNvPr id="3" name="Google Shape;103;p15">
            <a:extLst>
              <a:ext uri="{FF2B5EF4-FFF2-40B4-BE49-F238E27FC236}">
                <a16:creationId xmlns:a16="http://schemas.microsoft.com/office/drawing/2014/main" id="{C68A05F7-17E3-F355-A984-57CEA5656B2C}"/>
              </a:ext>
            </a:extLst>
          </p:cNvPr>
          <p:cNvSpPr txBox="1"/>
          <p:nvPr/>
        </p:nvSpPr>
        <p:spPr>
          <a:xfrm>
            <a:off x="576267" y="340976"/>
            <a:ext cx="8338457" cy="609600"/>
          </a:xfrm>
          <a:prstGeom prst="rect">
            <a:avLst/>
          </a:prstGeom>
          <a:noFill/>
          <a:ln>
            <a:noFill/>
          </a:ln>
        </p:spPr>
        <p:txBody>
          <a:bodyPr spcFirstLastPara="1" wrap="square" lIns="0" tIns="0" rIns="0" bIns="0" anchor="ctr" anchorCtr="0">
            <a:noAutofit/>
          </a:bodyPr>
          <a:lstStyle/>
          <a:p>
            <a:pPr marL="0" lvl="0" indent="0" algn="ctr" rtl="0">
              <a:lnSpc>
                <a:spcPct val="85000"/>
              </a:lnSpc>
              <a:spcBef>
                <a:spcPts val="0"/>
              </a:spcBef>
              <a:spcAft>
                <a:spcPts val="0"/>
              </a:spcAft>
              <a:buNone/>
            </a:pPr>
            <a:r>
              <a:rPr lang="en-US" sz="3200" dirty="0">
                <a:solidFill>
                  <a:srgbClr val="003342"/>
                </a:solidFill>
                <a:latin typeface="Plus Jakarta Sans SemiBold"/>
                <a:ea typeface="Plus Jakarta Sans SemiBold"/>
                <a:cs typeface="Plus Jakarta Sans SemiBold"/>
                <a:sym typeface="Plus Jakarta Sans SemiBold"/>
              </a:rPr>
              <a:t>Appreciation</a:t>
            </a:r>
            <a:endParaRPr sz="3200" dirty="0">
              <a:solidFill>
                <a:srgbClr val="003342"/>
              </a:solidFill>
              <a:latin typeface="Plus Jakarta Sans SemiBold"/>
              <a:ea typeface="Plus Jakarta Sans SemiBold"/>
              <a:cs typeface="Plus Jakarta Sans SemiBold"/>
              <a:sym typeface="Plus Jakarta Sans SemiBold"/>
            </a:endParaRPr>
          </a:p>
        </p:txBody>
      </p:sp>
      <p:sp>
        <p:nvSpPr>
          <p:cNvPr id="4" name="TextBox 3">
            <a:extLst>
              <a:ext uri="{FF2B5EF4-FFF2-40B4-BE49-F238E27FC236}">
                <a16:creationId xmlns:a16="http://schemas.microsoft.com/office/drawing/2014/main" id="{08AF5BEC-0997-CDB5-54AD-36A637955867}"/>
              </a:ext>
            </a:extLst>
          </p:cNvPr>
          <p:cNvSpPr txBox="1"/>
          <p:nvPr/>
        </p:nvSpPr>
        <p:spPr>
          <a:xfrm>
            <a:off x="576267" y="1056875"/>
            <a:ext cx="8316686" cy="380104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solidFill>
                  <a:srgbClr val="000000"/>
                </a:solidFill>
                <a:latin typeface="Plus Jakarta Sans Medium" pitchFamily="2" charset="0"/>
                <a:cs typeface="Plus Jakarta Sans Medium" pitchFamily="2" charset="0"/>
              </a:rPr>
              <a:t>Charo Jumaoas, RN MSN, CPHQ, HACP Deputy Director Standards &amp; Compliance- “The Boss”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solidFill>
                  <a:srgbClr val="000000"/>
                </a:solidFill>
                <a:latin typeface="Plus Jakarta Sans Medium" pitchFamily="2" charset="0"/>
                <a:cs typeface="Plus Jakarta Sans Medium" pitchFamily="2" charset="0"/>
              </a:rPr>
              <a:t>Adriana Mejia, BSN, RN, PHN- Quality Coordinator- My relief for GO, and my collaborator and sounding board!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Plus Jakarta Sans Medium" pitchFamily="2" charset="0"/>
                <a:ea typeface="+mn-ea"/>
                <a:cs typeface="Plus Jakarta Sans Medium" pitchFamily="2" charset="0"/>
              </a:rPr>
              <a:t>Kathy Medeiros, BA Management Analyst III- Oversight of office and Guru of graphs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solidFill>
                  <a:srgbClr val="000000"/>
                </a:solidFill>
                <a:latin typeface="Plus Jakarta Sans Medium" pitchFamily="2" charset="0"/>
                <a:cs typeface="Plus Jakarta Sans Medium" pitchFamily="2" charset="0"/>
              </a:rPr>
              <a:t>Scott Cassinelli, Sr Office Assistant- Hand Hygiene Guru &amp; Snack maker extraordinaire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Plus Jakarta Sans Medium" pitchFamily="2" charset="0"/>
                <a:ea typeface="+mn-ea"/>
                <a:cs typeface="Plus Jakarta Sans Medium" pitchFamily="2" charset="0"/>
              </a:rPr>
              <a:t>Rona Bonaventura, Office Tech Assistant- </a:t>
            </a:r>
            <a:r>
              <a:rPr lang="en-US" dirty="0">
                <a:solidFill>
                  <a:srgbClr val="000000"/>
                </a:solidFill>
                <a:latin typeface="Plus Jakarta Sans Medium" pitchFamily="2" charset="0"/>
                <a:cs typeface="Plus Jakarta Sans Medium" pitchFamily="2" charset="0"/>
              </a:rPr>
              <a:t>My  “go to” person for all things tech &amp; Lumpia</a:t>
            </a:r>
            <a:endParaRPr kumimoji="0" lang="en-US" b="0" i="0" u="none" strike="noStrike" kern="1200" cap="none" spc="0" normalizeH="0" baseline="0" noProof="0" dirty="0">
              <a:ln>
                <a:noFill/>
              </a:ln>
              <a:solidFill>
                <a:srgbClr val="000000"/>
              </a:solidFill>
              <a:effectLst/>
              <a:uLnTx/>
              <a:uFillTx/>
              <a:latin typeface="Plus Jakarta Sans Medium" pitchFamily="2" charset="0"/>
              <a:ea typeface="+mn-ea"/>
              <a:cs typeface="Plus Jakarta Sans Medium" pitchFamily="2"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solidFill>
                  <a:srgbClr val="000000"/>
                </a:solidFill>
                <a:latin typeface="Plus Jakarta Sans Medium" pitchFamily="2" charset="0"/>
                <a:cs typeface="Plus Jakarta Sans Medium" pitchFamily="2" charset="0"/>
              </a:rPr>
              <a:t>Jen Hirai, D. Pharm, Risk Management Analyst – a resource for all things risk &amp; overall common sense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Plus Jakarta Sans Medium" pitchFamily="2" charset="0"/>
                <a:ea typeface="+mn-ea"/>
                <a:cs typeface="Plus Jakarta Sans Medium" pitchFamily="2" charset="0"/>
              </a:rPr>
              <a:t>De Julianne Angeles, MD   EHS who tirelessly assures we are working safety &amp; taken care of</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solidFill>
                  <a:srgbClr val="000000"/>
                </a:solidFill>
                <a:latin typeface="Plus Jakarta Sans Medium" pitchFamily="2" charset="0"/>
                <a:cs typeface="Plus Jakarta Sans Medium" pitchFamily="2" charset="0"/>
              </a:rPr>
              <a:t>Betty Jo Riendel, RN DM Clinics/EHS  Assures employees get help when they need it </a:t>
            </a:r>
            <a:endParaRPr kumimoji="0" lang="en-US" b="0" i="0" u="none" strike="noStrike" kern="1200" cap="none" spc="0" normalizeH="0" baseline="0" noProof="0" dirty="0">
              <a:ln>
                <a:noFill/>
              </a:ln>
              <a:solidFill>
                <a:srgbClr val="000000"/>
              </a:solidFill>
              <a:effectLst/>
              <a:uLnTx/>
              <a:uFillTx/>
              <a:latin typeface="Plus Jakarta Sans Medium" pitchFamily="2" charset="0"/>
              <a:ea typeface="+mn-ea"/>
              <a:cs typeface="Plus Jakarta Sans Medium" pitchFamily="2"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solidFill>
                  <a:srgbClr val="000000"/>
                </a:solidFill>
                <a:latin typeface="Plus Jakarta Sans Medium" pitchFamily="2" charset="0"/>
                <a:cs typeface="Plus Jakarta Sans Medium" pitchFamily="2" charset="0"/>
              </a:rPr>
              <a:t>Cecilia Cueto, HR Analyst SJGH  – who started me (Steven) on this journey at SJGH</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solidFill>
                  <a:srgbClr val="000000"/>
                </a:solidFill>
                <a:latin typeface="Plus Jakarta Sans Medium" pitchFamily="2" charset="0"/>
                <a:cs typeface="Plus Jakarta Sans Medium" pitchFamily="2" charset="0"/>
              </a:rPr>
              <a:t>Phyllis Sloneski. MSN, RN -  </a:t>
            </a:r>
            <a:r>
              <a:rPr lang="en-US" b="1" dirty="0">
                <a:solidFill>
                  <a:srgbClr val="C00000"/>
                </a:solidFill>
                <a:latin typeface="Plus Jakarta Sans ExtraBold" pitchFamily="2" charset="0"/>
                <a:cs typeface="Plus Jakarta Sans ExtraBold" pitchFamily="2" charset="0"/>
              </a:rPr>
              <a:t>Mom</a:t>
            </a:r>
            <a:r>
              <a:rPr lang="en-US" dirty="0">
                <a:solidFill>
                  <a:srgbClr val="000000"/>
                </a:solidFill>
                <a:latin typeface="Plus Jakarta Sans ExtraBold" pitchFamily="2" charset="0"/>
                <a:cs typeface="Plus Jakarta Sans ExtraBold" pitchFamily="2" charset="0"/>
              </a:rPr>
              <a:t>-</a:t>
            </a:r>
            <a:r>
              <a:rPr lang="en-US" dirty="0">
                <a:solidFill>
                  <a:srgbClr val="000000"/>
                </a:solidFill>
                <a:latin typeface="Plus Jakarta Sans Medium" pitchFamily="2" charset="0"/>
                <a:cs typeface="Plus Jakarta Sans Medium" pitchFamily="2" charset="0"/>
              </a:rPr>
              <a:t> </a:t>
            </a:r>
            <a:r>
              <a:rPr lang="en-US" b="1" i="1" dirty="0">
                <a:solidFill>
                  <a:srgbClr val="0070C0"/>
                </a:solidFill>
                <a:latin typeface="Plus Jakarta Sans ExtraBold" pitchFamily="2" charset="0"/>
                <a:cs typeface="Plus Jakarta Sans ExtraBold" pitchFamily="2" charset="0"/>
              </a:rPr>
              <a:t>“Healthcare is not just medicines and machines, its about caring, listening, educating, treating, giving all you got- and often a smile, a  tender touch and an open ear is means more than you know”</a:t>
            </a:r>
          </a:p>
        </p:txBody>
      </p:sp>
    </p:spTree>
    <p:extLst>
      <p:ext uri="{BB962C8B-B14F-4D97-AF65-F5344CB8AC3E}">
        <p14:creationId xmlns:p14="http://schemas.microsoft.com/office/powerpoint/2010/main" val="2965006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7">
          <a:extLst>
            <a:ext uri="{FF2B5EF4-FFF2-40B4-BE49-F238E27FC236}">
              <a16:creationId xmlns:a16="http://schemas.microsoft.com/office/drawing/2014/main" id="{641050F7-B369-156D-5844-B44DB92B6AAD}"/>
            </a:ext>
          </a:extLst>
        </p:cNvPr>
        <p:cNvGrpSpPr/>
        <p:nvPr/>
      </p:nvGrpSpPr>
      <p:grpSpPr>
        <a:xfrm>
          <a:off x="0" y="0"/>
          <a:ext cx="0" cy="0"/>
          <a:chOff x="0" y="0"/>
          <a:chExt cx="0" cy="0"/>
        </a:xfrm>
      </p:grpSpPr>
      <p:sp>
        <p:nvSpPr>
          <p:cNvPr id="78" name="Google Shape;78;p13">
            <a:extLst>
              <a:ext uri="{FF2B5EF4-FFF2-40B4-BE49-F238E27FC236}">
                <a16:creationId xmlns:a16="http://schemas.microsoft.com/office/drawing/2014/main" id="{2AD63CFE-C0BC-7169-B2E0-78F52D68609A}"/>
              </a:ext>
            </a:extLst>
          </p:cNvPr>
          <p:cNvSpPr txBox="1">
            <a:spLocks noGrp="1"/>
          </p:cNvSpPr>
          <p:nvPr>
            <p:ph type="sldNum" idx="12"/>
          </p:nvPr>
        </p:nvSpPr>
        <p:spPr>
          <a:xfrm>
            <a:off x="8713125" y="4792600"/>
            <a:ext cx="201600" cy="186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6</a:t>
            </a:fld>
            <a:endParaRPr/>
          </a:p>
        </p:txBody>
      </p:sp>
      <p:sp>
        <p:nvSpPr>
          <p:cNvPr id="3" name="Parallelogram 2">
            <a:extLst>
              <a:ext uri="{FF2B5EF4-FFF2-40B4-BE49-F238E27FC236}">
                <a16:creationId xmlns:a16="http://schemas.microsoft.com/office/drawing/2014/main" id="{7635550C-3BF5-9104-F688-05958AF36A27}"/>
              </a:ext>
            </a:extLst>
          </p:cNvPr>
          <p:cNvSpPr>
            <a:spLocks noGrp="1" noRot="1" noMove="1" noResize="1" noEditPoints="1" noAdjustHandles="1" noChangeArrowheads="1" noChangeShapeType="1"/>
          </p:cNvSpPr>
          <p:nvPr/>
        </p:nvSpPr>
        <p:spPr>
          <a:xfrm flipH="1">
            <a:off x="4148051" y="0"/>
            <a:ext cx="4995948" cy="5143500"/>
          </a:xfrm>
          <a:prstGeom prst="parallelogram">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tx1"/>
              </a:solidFill>
            </a:endParaRPr>
          </a:p>
        </p:txBody>
      </p:sp>
      <p:sp>
        <p:nvSpPr>
          <p:cNvPr id="4" name="Right Triangle 3">
            <a:extLst>
              <a:ext uri="{FF2B5EF4-FFF2-40B4-BE49-F238E27FC236}">
                <a16:creationId xmlns:a16="http://schemas.microsoft.com/office/drawing/2014/main" id="{77179A3A-07CD-545F-99C0-E75D719878DD}"/>
              </a:ext>
            </a:extLst>
          </p:cNvPr>
          <p:cNvSpPr>
            <a:spLocks noGrp="1" noRot="1" noMove="1" noResize="1" noEditPoints="1" noAdjustHandles="1" noChangeArrowheads="1" noChangeShapeType="1"/>
          </p:cNvSpPr>
          <p:nvPr/>
        </p:nvSpPr>
        <p:spPr>
          <a:xfrm>
            <a:off x="4148051" y="0"/>
            <a:ext cx="922713" cy="5143500"/>
          </a:xfrm>
          <a:prstGeom prst="r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Google Shape;88;p13">
            <a:extLst>
              <a:ext uri="{FF2B5EF4-FFF2-40B4-BE49-F238E27FC236}">
                <a16:creationId xmlns:a16="http://schemas.microsoft.com/office/drawing/2014/main" id="{0AC59860-6F05-0D24-E053-9B91DC7A8F6E}"/>
              </a:ext>
            </a:extLst>
          </p:cNvPr>
          <p:cNvSpPr txBox="1"/>
          <p:nvPr/>
        </p:nvSpPr>
        <p:spPr>
          <a:xfrm>
            <a:off x="4829693" y="858974"/>
            <a:ext cx="4176472" cy="553044"/>
          </a:xfrm>
          <a:prstGeom prst="rect">
            <a:avLst/>
          </a:prstGeom>
          <a:noFill/>
          <a:ln>
            <a:noFill/>
          </a:ln>
        </p:spPr>
        <p:txBody>
          <a:bodyPr spcFirstLastPara="1" wrap="square" lIns="0" tIns="0" rIns="0" bIns="0" anchor="t" anchorCtr="0">
            <a:noAutofit/>
          </a:bodyPr>
          <a:lstStyle/>
          <a:p>
            <a:pPr marL="0" lvl="0" indent="0" rtl="0">
              <a:spcBef>
                <a:spcPts val="0"/>
              </a:spcBef>
              <a:spcAft>
                <a:spcPts val="0"/>
              </a:spcAft>
              <a:buNone/>
            </a:pPr>
            <a:r>
              <a:rPr lang="en" sz="4000" dirty="0">
                <a:solidFill>
                  <a:schemeClr val="tx1"/>
                </a:solidFill>
                <a:latin typeface="Plus Jakarta Sans SemiBold" pitchFamily="2" charset="0"/>
                <a:ea typeface="Plus Jakarta Sans SemiBold"/>
                <a:cs typeface="Plus Jakarta Sans SemiBold" pitchFamily="2" charset="0"/>
                <a:sym typeface="Plus Jakarta Sans SemiBold"/>
              </a:rPr>
              <a:t>What are HAI’s?</a:t>
            </a:r>
            <a:endParaRPr sz="4000" dirty="0">
              <a:solidFill>
                <a:schemeClr val="tx1"/>
              </a:solidFill>
              <a:latin typeface="Plus Jakarta Sans SemiBold" pitchFamily="2" charset="0"/>
              <a:ea typeface="Plus Jakarta Sans SemiBold"/>
              <a:cs typeface="Plus Jakarta Sans SemiBold" pitchFamily="2" charset="0"/>
              <a:sym typeface="Plus Jakarta Sans SemiBold"/>
            </a:endParaRPr>
          </a:p>
        </p:txBody>
      </p:sp>
      <p:sp>
        <p:nvSpPr>
          <p:cNvPr id="5" name="Google Shape;88;p13">
            <a:extLst>
              <a:ext uri="{FF2B5EF4-FFF2-40B4-BE49-F238E27FC236}">
                <a16:creationId xmlns:a16="http://schemas.microsoft.com/office/drawing/2014/main" id="{62D525D7-9E71-1868-E57F-762B106B2E49}"/>
              </a:ext>
            </a:extLst>
          </p:cNvPr>
          <p:cNvSpPr txBox="1"/>
          <p:nvPr/>
        </p:nvSpPr>
        <p:spPr>
          <a:xfrm>
            <a:off x="4900350" y="1885702"/>
            <a:ext cx="4176471" cy="553044"/>
          </a:xfrm>
          <a:prstGeom prst="rect">
            <a:avLst/>
          </a:prstGeom>
          <a:noFill/>
          <a:ln>
            <a:noFill/>
          </a:ln>
        </p:spPr>
        <p:txBody>
          <a:bodyPr spcFirstLastPara="1" wrap="square" lIns="0" tIns="0" rIns="0" bIns="0" anchor="t" anchorCtr="0">
            <a:noAutofit/>
          </a:bodyPr>
          <a:lstStyle/>
          <a:p>
            <a:pPr marL="0" lvl="0" indent="0" rtl="0">
              <a:spcBef>
                <a:spcPts val="0"/>
              </a:spcBef>
              <a:spcAft>
                <a:spcPts val="0"/>
              </a:spcAft>
              <a:buNone/>
            </a:pPr>
            <a:r>
              <a:rPr lang="en" sz="1800" dirty="0">
                <a:solidFill>
                  <a:schemeClr val="tx1"/>
                </a:solidFill>
                <a:latin typeface="Plus Jakarta Sans SemiBold" pitchFamily="2" charset="0"/>
                <a:ea typeface="Plus Jakarta Sans SemiBold"/>
                <a:cs typeface="Plus Jakarta Sans SemiBold" pitchFamily="2" charset="0"/>
                <a:sym typeface="Plus Jakarta Sans SemiBold"/>
              </a:rPr>
              <a:t>Healthcare Associated Infections</a:t>
            </a:r>
            <a:endParaRPr sz="1800" dirty="0">
              <a:solidFill>
                <a:schemeClr val="tx1"/>
              </a:solidFill>
              <a:latin typeface="Plus Jakarta Sans SemiBold" pitchFamily="2" charset="0"/>
              <a:ea typeface="Plus Jakarta Sans SemiBold"/>
              <a:cs typeface="Plus Jakarta Sans SemiBold" pitchFamily="2" charset="0"/>
              <a:sym typeface="Plus Jakarta Sans SemiBold"/>
            </a:endParaRPr>
          </a:p>
        </p:txBody>
      </p:sp>
      <p:sp>
        <p:nvSpPr>
          <p:cNvPr id="6" name="Google Shape;88;p13">
            <a:extLst>
              <a:ext uri="{FF2B5EF4-FFF2-40B4-BE49-F238E27FC236}">
                <a16:creationId xmlns:a16="http://schemas.microsoft.com/office/drawing/2014/main" id="{7931107E-7A49-BD2C-86D7-725F1B88AB57}"/>
              </a:ext>
            </a:extLst>
          </p:cNvPr>
          <p:cNvSpPr txBox="1"/>
          <p:nvPr/>
        </p:nvSpPr>
        <p:spPr>
          <a:xfrm>
            <a:off x="5058293" y="2450176"/>
            <a:ext cx="4018529" cy="2407150"/>
          </a:xfrm>
          <a:prstGeom prst="rect">
            <a:avLst/>
          </a:prstGeom>
          <a:noFill/>
          <a:ln>
            <a:noFill/>
          </a:ln>
        </p:spPr>
        <p:txBody>
          <a:bodyPr spcFirstLastPara="1" wrap="square" lIns="0" tIns="0" rIns="0" bIns="0" anchor="t" anchorCtr="0">
            <a:noAutofit/>
          </a:bodyPr>
          <a:lstStyle/>
          <a:p>
            <a:pPr marL="285750" lvl="0" indent="-285750" rtl="0">
              <a:spcBef>
                <a:spcPts val="0"/>
              </a:spcBef>
              <a:spcAft>
                <a:spcPts val="1200"/>
              </a:spcAft>
              <a:buClr>
                <a:schemeClr val="tx1"/>
              </a:buClr>
              <a:buFont typeface="Arial" panose="020B0604020202020204" pitchFamily="34" charset="0"/>
              <a:buChar char="•"/>
            </a:pPr>
            <a:r>
              <a:rPr lang="en" sz="1800" dirty="0">
                <a:solidFill>
                  <a:schemeClr val="tx1"/>
                </a:solidFill>
                <a:latin typeface="Plus Jakarta Sans Medium" pitchFamily="2" charset="0"/>
                <a:ea typeface="Plus Jakarta Sans SemiBold"/>
                <a:cs typeface="Plus Jakarta Sans Medium" pitchFamily="2" charset="0"/>
                <a:sym typeface="Plus Jakarta Sans SemiBold"/>
              </a:rPr>
              <a:t>On any given day, 3-4% (or 1 in 30) hospital patients get an HAI</a:t>
            </a:r>
          </a:p>
          <a:p>
            <a:pPr marL="285750" lvl="0" indent="-285750" rtl="0">
              <a:spcBef>
                <a:spcPts val="0"/>
              </a:spcBef>
              <a:spcAft>
                <a:spcPts val="1200"/>
              </a:spcAft>
              <a:buClr>
                <a:schemeClr val="tx1"/>
              </a:buClr>
              <a:buFont typeface="Arial" panose="020B0604020202020204" pitchFamily="34" charset="0"/>
              <a:buChar char="•"/>
            </a:pPr>
            <a:r>
              <a:rPr lang="en" sz="1800" dirty="0">
                <a:solidFill>
                  <a:schemeClr val="tx1"/>
                </a:solidFill>
                <a:latin typeface="Plus Jakarta Sans Medium" pitchFamily="2" charset="0"/>
                <a:ea typeface="Plus Jakarta Sans SemiBold"/>
                <a:cs typeface="Plus Jakarta Sans Medium" pitchFamily="2" charset="0"/>
                <a:sym typeface="Plus Jakarta Sans SemiBold"/>
              </a:rPr>
              <a:t>Approximately 2 million patients per year</a:t>
            </a:r>
          </a:p>
          <a:p>
            <a:pPr marL="285750" lvl="0" indent="-285750" rtl="0">
              <a:spcBef>
                <a:spcPts val="0"/>
              </a:spcBef>
              <a:spcAft>
                <a:spcPts val="1200"/>
              </a:spcAft>
              <a:buClr>
                <a:schemeClr val="tx1"/>
              </a:buClr>
              <a:buFont typeface="Arial" panose="020B0604020202020204" pitchFamily="34" charset="0"/>
              <a:buChar char="•"/>
            </a:pPr>
            <a:r>
              <a:rPr lang="en" sz="1800" dirty="0">
                <a:solidFill>
                  <a:schemeClr val="tx1"/>
                </a:solidFill>
                <a:latin typeface="Plus Jakarta Sans Medium" pitchFamily="2" charset="0"/>
                <a:ea typeface="Plus Jakarta Sans SemiBold"/>
                <a:cs typeface="Plus Jakarta Sans Medium" pitchFamily="2" charset="0"/>
                <a:sym typeface="Plus Jakarta Sans SemiBold"/>
              </a:rPr>
              <a:t>Lathrop, Manteca, and Ripon (their combine population die from HAI each year)</a:t>
            </a:r>
            <a:endParaRPr sz="1800" dirty="0">
              <a:solidFill>
                <a:schemeClr val="tx1"/>
              </a:solidFill>
              <a:latin typeface="Plus Jakarta Sans Medium" pitchFamily="2" charset="0"/>
              <a:ea typeface="Plus Jakarta Sans SemiBold"/>
              <a:cs typeface="Plus Jakarta Sans Medium" pitchFamily="2" charset="0"/>
              <a:sym typeface="Plus Jakarta Sans SemiBold"/>
            </a:endParaRPr>
          </a:p>
        </p:txBody>
      </p:sp>
      <p:pic>
        <p:nvPicPr>
          <p:cNvPr id="7" name="Picture 4" descr="Healthcare Associated Infections (HAIs) | Mass.gov">
            <a:extLst>
              <a:ext uri="{FF2B5EF4-FFF2-40B4-BE49-F238E27FC236}">
                <a16:creationId xmlns:a16="http://schemas.microsoft.com/office/drawing/2014/main" id="{A564DAB8-A50F-978C-AF03-2572B2634C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810" r="23831" b="-1"/>
          <a:stretch/>
        </p:blipFill>
        <p:spPr bwMode="auto">
          <a:xfrm>
            <a:off x="572868" y="564524"/>
            <a:ext cx="3575183" cy="4014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0201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7">
          <a:extLst>
            <a:ext uri="{FF2B5EF4-FFF2-40B4-BE49-F238E27FC236}">
              <a16:creationId xmlns:a16="http://schemas.microsoft.com/office/drawing/2014/main" id="{E2AF40C4-86EE-38C2-E3E6-9EB67007AA73}"/>
            </a:ext>
          </a:extLst>
        </p:cNvPr>
        <p:cNvGrpSpPr/>
        <p:nvPr/>
      </p:nvGrpSpPr>
      <p:grpSpPr>
        <a:xfrm>
          <a:off x="0" y="0"/>
          <a:ext cx="0" cy="0"/>
          <a:chOff x="0" y="0"/>
          <a:chExt cx="0" cy="0"/>
        </a:xfrm>
      </p:grpSpPr>
      <p:sp>
        <p:nvSpPr>
          <p:cNvPr id="78" name="Google Shape;78;p13">
            <a:extLst>
              <a:ext uri="{FF2B5EF4-FFF2-40B4-BE49-F238E27FC236}">
                <a16:creationId xmlns:a16="http://schemas.microsoft.com/office/drawing/2014/main" id="{6B6D7D11-089B-0595-0BC4-74B0D3B88941}"/>
              </a:ext>
            </a:extLst>
          </p:cNvPr>
          <p:cNvSpPr txBox="1">
            <a:spLocks noGrp="1"/>
          </p:cNvSpPr>
          <p:nvPr>
            <p:ph type="sldNum" idx="12"/>
          </p:nvPr>
        </p:nvSpPr>
        <p:spPr>
          <a:xfrm>
            <a:off x="8713125" y="4792600"/>
            <a:ext cx="201600" cy="186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60</a:t>
            </a:fld>
            <a:endParaRPr/>
          </a:p>
        </p:txBody>
      </p:sp>
      <p:sp>
        <p:nvSpPr>
          <p:cNvPr id="3" name="Google Shape;103;p15">
            <a:extLst>
              <a:ext uri="{FF2B5EF4-FFF2-40B4-BE49-F238E27FC236}">
                <a16:creationId xmlns:a16="http://schemas.microsoft.com/office/drawing/2014/main" id="{4AE593B4-42AA-2C99-A3E7-9BDCEB608FDF}"/>
              </a:ext>
            </a:extLst>
          </p:cNvPr>
          <p:cNvSpPr txBox="1"/>
          <p:nvPr/>
        </p:nvSpPr>
        <p:spPr>
          <a:xfrm>
            <a:off x="805543" y="237995"/>
            <a:ext cx="8109181" cy="609600"/>
          </a:xfrm>
          <a:prstGeom prst="rect">
            <a:avLst/>
          </a:prstGeom>
          <a:noFill/>
          <a:ln>
            <a:noFill/>
          </a:ln>
        </p:spPr>
        <p:txBody>
          <a:bodyPr spcFirstLastPara="1" wrap="square" lIns="0" tIns="0" rIns="0" bIns="0" anchor="ctr" anchorCtr="0">
            <a:noAutofit/>
          </a:bodyPr>
          <a:lstStyle/>
          <a:p>
            <a:pPr marL="0" lvl="0" indent="0" rtl="0">
              <a:lnSpc>
                <a:spcPct val="85000"/>
              </a:lnSpc>
              <a:spcBef>
                <a:spcPts val="0"/>
              </a:spcBef>
              <a:spcAft>
                <a:spcPts val="0"/>
              </a:spcAft>
              <a:buNone/>
            </a:pPr>
            <a:r>
              <a:rPr lang="en-US" sz="3200" dirty="0">
                <a:solidFill>
                  <a:srgbClr val="003342"/>
                </a:solidFill>
                <a:latin typeface="Plus Jakarta Sans SemiBold"/>
                <a:ea typeface="Plus Jakarta Sans SemiBold"/>
                <a:cs typeface="Plus Jakarta Sans SemiBold"/>
                <a:sym typeface="Plus Jakarta Sans SemiBold"/>
              </a:rPr>
              <a:t>Reference</a:t>
            </a:r>
            <a:endParaRPr sz="3200" dirty="0">
              <a:solidFill>
                <a:srgbClr val="003342"/>
              </a:solidFill>
              <a:latin typeface="Plus Jakarta Sans SemiBold"/>
              <a:ea typeface="Plus Jakarta Sans SemiBold"/>
              <a:cs typeface="Plus Jakarta Sans SemiBold"/>
              <a:sym typeface="Plus Jakarta Sans SemiBold"/>
            </a:endParaRPr>
          </a:p>
        </p:txBody>
      </p:sp>
      <p:sp>
        <p:nvSpPr>
          <p:cNvPr id="10" name="TextBox 9">
            <a:extLst>
              <a:ext uri="{FF2B5EF4-FFF2-40B4-BE49-F238E27FC236}">
                <a16:creationId xmlns:a16="http://schemas.microsoft.com/office/drawing/2014/main" id="{1BD27CD7-6AAF-81DD-4251-D29590BA1EEB}"/>
              </a:ext>
            </a:extLst>
          </p:cNvPr>
          <p:cNvSpPr txBox="1"/>
          <p:nvPr/>
        </p:nvSpPr>
        <p:spPr>
          <a:xfrm>
            <a:off x="805543" y="847595"/>
            <a:ext cx="7907582" cy="4247317"/>
          </a:xfrm>
          <a:prstGeom prst="rect">
            <a:avLst/>
          </a:prstGeom>
          <a:noFill/>
        </p:spPr>
        <p:txBody>
          <a:bodyPr wrap="square">
            <a:spAutoFit/>
          </a:bodyPr>
          <a:lstStyle/>
          <a:p>
            <a:pPr lvl="1" indent="-457200">
              <a:spcAft>
                <a:spcPts val="600"/>
              </a:spcAft>
              <a:buClrTx/>
              <a:defRPr/>
            </a:pPr>
            <a:r>
              <a:rPr lang="en-US" sz="1200" kern="1200" dirty="0">
                <a:solidFill>
                  <a:schemeClr val="bg1"/>
                </a:solidFill>
                <a:latin typeface="Plus Jakarta Sans Medium" pitchFamily="2" charset="0"/>
                <a:ea typeface="+mn-ea"/>
                <a:cs typeface="Plus Jakarta Sans Medium" pitchFamily="2" charset="0"/>
              </a:rPr>
              <a:t>Anderson, D.J., Podgorny, K., Berríos-Torres, S.I., </a:t>
            </a:r>
            <a:r>
              <a:rPr lang="en-US" sz="1200" kern="1200" dirty="0" err="1">
                <a:solidFill>
                  <a:schemeClr val="bg1"/>
                </a:solidFill>
                <a:latin typeface="Plus Jakarta Sans Medium" pitchFamily="2" charset="0"/>
                <a:ea typeface="+mn-ea"/>
                <a:cs typeface="Plus Jakarta Sans Medium" pitchFamily="2" charset="0"/>
              </a:rPr>
              <a:t>Bratzler</a:t>
            </a:r>
            <a:r>
              <a:rPr lang="en-US" sz="1200" kern="1200" dirty="0">
                <a:solidFill>
                  <a:schemeClr val="bg1"/>
                </a:solidFill>
                <a:latin typeface="Plus Jakarta Sans Medium" pitchFamily="2" charset="0"/>
                <a:ea typeface="+mn-ea"/>
                <a:cs typeface="Plus Jakarta Sans Medium" pitchFamily="2" charset="0"/>
              </a:rPr>
              <a:t>, D.W., Dellinger, E.P., Greene, L., Nyquist, A., 	Saiman, L., </a:t>
            </a:r>
            <a:r>
              <a:rPr lang="en-US" sz="1200" kern="1200" dirty="0" err="1">
                <a:solidFill>
                  <a:schemeClr val="bg1"/>
                </a:solidFill>
                <a:latin typeface="Plus Jakarta Sans Medium" pitchFamily="2" charset="0"/>
                <a:ea typeface="+mn-ea"/>
                <a:cs typeface="Plus Jakarta Sans Medium" pitchFamily="2" charset="0"/>
              </a:rPr>
              <a:t>Yokoe</a:t>
            </a:r>
            <a:r>
              <a:rPr lang="en-US" sz="1200" kern="1200" dirty="0">
                <a:solidFill>
                  <a:schemeClr val="bg1"/>
                </a:solidFill>
                <a:latin typeface="Plus Jakarta Sans Medium" pitchFamily="2" charset="0"/>
                <a:ea typeface="+mn-ea"/>
                <a:cs typeface="Plus Jakarta Sans Medium" pitchFamily="2" charset="0"/>
              </a:rPr>
              <a:t>, D.S., Maragakis, L.L. &amp; Kaye, K.S. (2014). Strategies to Prevent 	Surgical Site Infections in Acute Care Hospitals: 2014 Update. </a:t>
            </a:r>
            <a:r>
              <a:rPr lang="en-US" sz="1200" i="1" kern="1200" dirty="0">
                <a:solidFill>
                  <a:schemeClr val="bg1"/>
                </a:solidFill>
                <a:latin typeface="Plus Jakarta Sans Medium" pitchFamily="2" charset="0"/>
                <a:ea typeface="+mn-ea"/>
                <a:cs typeface="Plus Jakarta Sans Medium" pitchFamily="2" charset="0"/>
              </a:rPr>
              <a:t>Infection Control and 	Hospital Epidemiology 35</a:t>
            </a:r>
            <a:r>
              <a:rPr lang="en-US" sz="1200" kern="1200" dirty="0">
                <a:solidFill>
                  <a:schemeClr val="bg1"/>
                </a:solidFill>
                <a:latin typeface="Plus Jakarta Sans Medium" pitchFamily="2" charset="0"/>
                <a:ea typeface="+mn-ea"/>
                <a:cs typeface="Plus Jakarta Sans Medium" pitchFamily="2" charset="0"/>
              </a:rPr>
              <a:t>(6), 605-627. https://doi.org/10.1086/676022</a:t>
            </a:r>
          </a:p>
          <a:p>
            <a:pPr>
              <a:spcAft>
                <a:spcPts val="600"/>
              </a:spcAft>
              <a:buClrTx/>
              <a:buFontTx/>
              <a:buNone/>
              <a:defRPr/>
            </a:pPr>
            <a:r>
              <a:rPr lang="en-US" sz="1200" kern="1200" dirty="0">
                <a:solidFill>
                  <a:schemeClr val="bg1"/>
                </a:solidFill>
                <a:latin typeface="Plus Jakarta Sans Medium" pitchFamily="2" charset="0"/>
                <a:ea typeface="+mn-ea"/>
                <a:cs typeface="Plus Jakarta Sans Medium" pitchFamily="2" charset="0"/>
              </a:rPr>
              <a:t>CDC NIOSH-Approved Particulate Filtering Facepiece Respirators. 	https://www.cdc.gov/niosh/npptl/topics/respirators/disp_part/default.html</a:t>
            </a:r>
          </a:p>
          <a:p>
            <a:pPr>
              <a:spcAft>
                <a:spcPts val="600"/>
              </a:spcAft>
              <a:buClrTx/>
              <a:buFontTx/>
              <a:buNone/>
              <a:defRPr/>
            </a:pPr>
            <a:r>
              <a:rPr lang="en-US" sz="1200" kern="1200" dirty="0">
                <a:solidFill>
                  <a:schemeClr val="bg1"/>
                </a:solidFill>
                <a:latin typeface="Plus Jakarta Sans Medium" pitchFamily="2" charset="0"/>
                <a:ea typeface="+mn-ea"/>
                <a:cs typeface="Plus Jakarta Sans Medium" pitchFamily="2" charset="0"/>
              </a:rPr>
              <a:t>HAC National Scorecard 2014-16. Content last reviewed November 2019. Agency for Healthcare Research 	and Quality, 	Rockville, MD. </a:t>
            </a:r>
            <a:r>
              <a:rPr lang="en-US" sz="1200" kern="1200" dirty="0">
                <a:solidFill>
                  <a:schemeClr val="bg1"/>
                </a:solidFill>
                <a:latin typeface="Plus Jakarta Sans Medium" pitchFamily="2" charset="0"/>
                <a:ea typeface="+mn-ea"/>
                <a:cs typeface="Plus Jakarta Sans Medium" pitchFamily="2" charset="0"/>
                <a:hlinkClick r:id="rId3">
                  <a:extLst>
                    <a:ext uri="{A12FA001-AC4F-418D-AE19-62706E023703}">
                      <ahyp:hlinkClr xmlns:ahyp="http://schemas.microsoft.com/office/drawing/2018/hyperlinkcolor" val="tx"/>
                    </a:ext>
                  </a:extLst>
                </a:hlinkClick>
              </a:rPr>
              <a:t>https://www.ahrq.gov/data/infographics/hac-scorecard-2014-</a:t>
            </a:r>
            <a:r>
              <a:rPr lang="en-US" sz="1200" kern="1200" dirty="0">
                <a:solidFill>
                  <a:schemeClr val="bg1"/>
                </a:solidFill>
                <a:latin typeface="Plus Jakarta Sans Medium" pitchFamily="2" charset="0"/>
                <a:ea typeface="+mn-ea"/>
                <a:cs typeface="Plus Jakarta Sans Medium" pitchFamily="2" charset="0"/>
              </a:rPr>
              <a:t>	16.html</a:t>
            </a:r>
          </a:p>
          <a:p>
            <a:pPr>
              <a:spcAft>
                <a:spcPts val="600"/>
              </a:spcAft>
              <a:buClrTx/>
              <a:buFontTx/>
              <a:buNone/>
              <a:defRPr/>
            </a:pPr>
            <a:r>
              <a:rPr lang="en-US" sz="1200" kern="1200" dirty="0">
                <a:solidFill>
                  <a:schemeClr val="bg1"/>
                </a:solidFill>
                <a:latin typeface="Plus Jakarta Sans Medium" pitchFamily="2" charset="0"/>
                <a:ea typeface="+mn-ea"/>
                <a:cs typeface="Plus Jakarta Sans Medium" pitchFamily="2" charset="0"/>
              </a:rPr>
              <a:t>Mangram, A.J., Horan, T.C., Pearson, M.L., Silver, L.C. &amp; Jarvis, W.R. (1999). Guideline for prevention of 	surgical site 	infection, 1999. Centers for Disease Control and Prevention (CDC) hospital 	infection </a:t>
            </a:r>
            <a:r>
              <a:rPr lang="en-US" sz="1200" kern="1200" dirty="0" err="1">
                <a:solidFill>
                  <a:schemeClr val="bg1"/>
                </a:solidFill>
                <a:latin typeface="Plus Jakarta Sans Medium" pitchFamily="2" charset="0"/>
                <a:ea typeface="+mn-ea"/>
                <a:cs typeface="Plus Jakarta Sans Medium" pitchFamily="2" charset="0"/>
              </a:rPr>
              <a:t>controo</a:t>
            </a:r>
            <a:r>
              <a:rPr lang="en-US" sz="1200" kern="1200" dirty="0">
                <a:solidFill>
                  <a:schemeClr val="bg1"/>
                </a:solidFill>
                <a:latin typeface="Plus Jakarta Sans Medium" pitchFamily="2" charset="0"/>
                <a:ea typeface="+mn-ea"/>
                <a:cs typeface="Plus Jakarta Sans Medium" pitchFamily="2" charset="0"/>
              </a:rPr>
              <a:t> practices advisory committee. </a:t>
            </a:r>
            <a:r>
              <a:rPr lang="en-US" sz="1200" i="1" kern="1200" dirty="0">
                <a:solidFill>
                  <a:schemeClr val="bg1"/>
                </a:solidFill>
                <a:latin typeface="Plus Jakarta Sans Medium" pitchFamily="2" charset="0"/>
                <a:ea typeface="+mn-ea"/>
                <a:cs typeface="Plus Jakarta Sans Medium" pitchFamily="2" charset="0"/>
              </a:rPr>
              <a:t>Infect Control Hosp Epidemiology, 	</a:t>
            </a:r>
            <a:r>
              <a:rPr lang="en-US" sz="1200" kern="1200" dirty="0">
                <a:solidFill>
                  <a:schemeClr val="bg1"/>
                </a:solidFill>
                <a:latin typeface="Plus Jakarta Sans Medium" pitchFamily="2" charset="0"/>
                <a:ea typeface="+mn-ea"/>
                <a:cs typeface="Plus Jakarta Sans Medium" pitchFamily="2" charset="0"/>
              </a:rPr>
              <a:t>20(4):250-278. </a:t>
            </a:r>
          </a:p>
          <a:p>
            <a:pPr>
              <a:spcAft>
                <a:spcPts val="600"/>
              </a:spcAft>
              <a:buClrTx/>
              <a:buFontTx/>
              <a:buNone/>
              <a:defRPr/>
            </a:pPr>
            <a:r>
              <a:rPr lang="en-US" sz="1200" kern="1200" dirty="0">
                <a:solidFill>
                  <a:schemeClr val="bg1"/>
                </a:solidFill>
                <a:latin typeface="Plus Jakarta Sans Medium" pitchFamily="2" charset="0"/>
                <a:ea typeface="+mn-ea"/>
                <a:cs typeface="Plus Jakarta Sans Medium" pitchFamily="2" charset="0"/>
              </a:rPr>
              <a:t>Institute for Healthcare Improvement [IHI] (Retrieved 2022) </a:t>
            </a:r>
            <a:r>
              <a:rPr lang="en-US" sz="1200" i="1" kern="1200" dirty="0">
                <a:solidFill>
                  <a:schemeClr val="bg1"/>
                </a:solidFill>
                <a:latin typeface="Plus Jakarta Sans Medium" pitchFamily="2" charset="0"/>
                <a:ea typeface="+mn-ea"/>
                <a:cs typeface="Plus Jakarta Sans Medium" pitchFamily="2" charset="0"/>
              </a:rPr>
              <a:t>5 Million lives</a:t>
            </a:r>
            <a:r>
              <a:rPr lang="en-US" sz="1200" kern="1200" dirty="0">
                <a:solidFill>
                  <a:schemeClr val="bg1"/>
                </a:solidFill>
                <a:latin typeface="Plus Jakarta Sans Medium" pitchFamily="2" charset="0"/>
                <a:ea typeface="+mn-ea"/>
                <a:cs typeface="Plus Jakarta Sans Medium" pitchFamily="2" charset="0"/>
              </a:rPr>
              <a:t>. 	</a:t>
            </a:r>
            <a:r>
              <a:rPr lang="en-US" sz="1200" kern="1200" dirty="0">
                <a:solidFill>
                  <a:schemeClr val="bg1"/>
                </a:solidFill>
                <a:latin typeface="Plus Jakarta Sans ExtraBold" pitchFamily="2" charset="0"/>
                <a:ea typeface="+mn-ea"/>
                <a:cs typeface="Plus Jakarta Sans ExtraBold" pitchFamily="2" charset="0"/>
                <a:hlinkClick r:id="rId4">
                  <a:extLst>
                    <a:ext uri="{A12FA001-AC4F-418D-AE19-62706E023703}">
                      <ahyp:hlinkClr xmlns:ahyp="http://schemas.microsoft.com/office/drawing/2018/hyperlinkcolor" val="tx"/>
                    </a:ext>
                  </a:extLst>
                </a:hlinkClick>
              </a:rPr>
              <a:t>http://ihi.org/IHI/Programs/Campaign/Campaign.htm</a:t>
            </a:r>
            <a:endParaRPr lang="en-US" sz="1200" kern="1200" dirty="0">
              <a:solidFill>
                <a:schemeClr val="bg1"/>
              </a:solidFill>
              <a:latin typeface="Plus Jakarta Sans ExtraBold" pitchFamily="2" charset="0"/>
              <a:ea typeface="+mn-ea"/>
              <a:cs typeface="Plus Jakarta Sans ExtraBold" pitchFamily="2" charset="0"/>
            </a:endParaRPr>
          </a:p>
          <a:p>
            <a:pPr>
              <a:spcAft>
                <a:spcPts val="600"/>
              </a:spcAft>
              <a:buClrTx/>
              <a:buFontTx/>
              <a:buNone/>
              <a:defRPr/>
            </a:pPr>
            <a:r>
              <a:rPr lang="en-US" sz="1200" kern="1200" dirty="0">
                <a:solidFill>
                  <a:schemeClr val="bg1"/>
                </a:solidFill>
                <a:latin typeface="Plus Jakarta Sans Medium" pitchFamily="2" charset="0"/>
                <a:ea typeface="+mn-ea"/>
                <a:cs typeface="Plus Jakarta Sans Medium" pitchFamily="2" charset="0"/>
              </a:rPr>
              <a:t>National Center for Emerging and Zoonotic Infectious Diseases. (2021). Current HAI progress report. 	</a:t>
            </a:r>
            <a:r>
              <a:rPr lang="en-US" sz="1200" kern="1200" dirty="0">
                <a:solidFill>
                  <a:schemeClr val="bg1"/>
                </a:solidFill>
                <a:latin typeface="Plus Jakarta Sans ExtraBold" pitchFamily="2" charset="0"/>
                <a:ea typeface="+mn-ea"/>
                <a:cs typeface="Plus Jakarta Sans ExtraBold" pitchFamily="2" charset="0"/>
                <a:hlinkClick r:id="rId5">
                  <a:extLst>
                    <a:ext uri="{A12FA001-AC4F-418D-AE19-62706E023703}">
                      <ahyp:hlinkClr xmlns:ahyp="http://schemas.microsoft.com/office/drawing/2018/hyperlinkcolor" val="tx"/>
                    </a:ext>
                  </a:extLst>
                </a:hlinkClick>
              </a:rPr>
              <a:t>Current HAI Progress Report | HAI | CDC</a:t>
            </a:r>
            <a:endParaRPr lang="en-US" sz="1200" kern="1200" dirty="0">
              <a:solidFill>
                <a:schemeClr val="bg1"/>
              </a:solidFill>
              <a:latin typeface="Plus Jakarta Sans ExtraBold" pitchFamily="2" charset="0"/>
              <a:ea typeface="+mn-ea"/>
              <a:cs typeface="Plus Jakarta Sans ExtraBold" pitchFamily="2" charset="0"/>
            </a:endParaRPr>
          </a:p>
          <a:p>
            <a:pPr>
              <a:spcAft>
                <a:spcPts val="600"/>
              </a:spcAft>
              <a:buClrTx/>
              <a:buFontTx/>
              <a:buNone/>
              <a:defRPr/>
            </a:pPr>
            <a:r>
              <a:rPr lang="en-US" sz="1200" kern="1200" dirty="0">
                <a:solidFill>
                  <a:schemeClr val="bg1"/>
                </a:solidFill>
                <a:latin typeface="Plus Jakarta Sans Medium" pitchFamily="2" charset="0"/>
                <a:ea typeface="+mn-ea"/>
                <a:cs typeface="Plus Jakarta Sans Medium" pitchFamily="2" charset="0"/>
              </a:rPr>
              <a:t>U.S. Department of Health and Human Services [USDHHS] (2021). National HAI targets and metrics.	</a:t>
            </a:r>
            <a:r>
              <a:rPr lang="en-US" sz="1200" kern="1200" dirty="0">
                <a:solidFill>
                  <a:schemeClr val="bg1"/>
                </a:solidFill>
                <a:latin typeface="Plus Jakarta Sans Medium" pitchFamily="2" charset="0"/>
                <a:ea typeface="+mn-ea"/>
                <a:cs typeface="Plus Jakarta Sans Medium" pitchFamily="2" charset="0"/>
                <a:hlinkClick r:id="rId6">
                  <a:extLst>
                    <a:ext uri="{A12FA001-AC4F-418D-AE19-62706E023703}">
                      <ahyp:hlinkClr xmlns:ahyp="http://schemas.microsoft.com/office/drawing/2018/hyperlinkcolor" val="tx"/>
                    </a:ext>
                  </a:extLst>
                </a:hlinkClick>
              </a:rPr>
              <a:t>https://www.hhs.gov/oidp/topics/health-care-associated-infections/targets-</a:t>
            </a:r>
            <a:r>
              <a:rPr lang="en-US" sz="1200" kern="1200" dirty="0">
                <a:solidFill>
                  <a:schemeClr val="bg1"/>
                </a:solidFill>
                <a:latin typeface="Plus Jakarta Sans Medium" pitchFamily="2" charset="0"/>
                <a:ea typeface="+mn-ea"/>
                <a:cs typeface="Plus Jakarta Sans Medium" pitchFamily="2" charset="0"/>
              </a:rPr>
              <a:t>	metrics/index.html#ftn2</a:t>
            </a:r>
          </a:p>
        </p:txBody>
      </p:sp>
    </p:spTree>
    <p:extLst>
      <p:ext uri="{BB962C8B-B14F-4D97-AF65-F5344CB8AC3E}">
        <p14:creationId xmlns:p14="http://schemas.microsoft.com/office/powerpoint/2010/main" val="4125513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0">
          <a:extLst>
            <a:ext uri="{FF2B5EF4-FFF2-40B4-BE49-F238E27FC236}">
              <a16:creationId xmlns:a16="http://schemas.microsoft.com/office/drawing/2014/main" id="{15D494BE-3971-2BEA-4EE5-5F3C71A41643}"/>
            </a:ext>
          </a:extLst>
        </p:cNvPr>
        <p:cNvGrpSpPr/>
        <p:nvPr/>
      </p:nvGrpSpPr>
      <p:grpSpPr>
        <a:xfrm>
          <a:off x="0" y="0"/>
          <a:ext cx="0" cy="0"/>
          <a:chOff x="0" y="0"/>
          <a:chExt cx="0" cy="0"/>
        </a:xfrm>
      </p:grpSpPr>
      <p:sp>
        <p:nvSpPr>
          <p:cNvPr id="103" name="Google Shape;103;p15">
            <a:extLst>
              <a:ext uri="{FF2B5EF4-FFF2-40B4-BE49-F238E27FC236}">
                <a16:creationId xmlns:a16="http://schemas.microsoft.com/office/drawing/2014/main" id="{9D55844D-25AD-2B9F-801C-5527373164AB}"/>
              </a:ext>
            </a:extLst>
          </p:cNvPr>
          <p:cNvSpPr txBox="1"/>
          <p:nvPr/>
        </p:nvSpPr>
        <p:spPr>
          <a:xfrm>
            <a:off x="869571" y="688080"/>
            <a:ext cx="7686600" cy="796500"/>
          </a:xfrm>
          <a:prstGeom prst="rect">
            <a:avLst/>
          </a:prstGeom>
          <a:noFill/>
          <a:ln>
            <a:noFill/>
          </a:ln>
        </p:spPr>
        <p:txBody>
          <a:bodyPr spcFirstLastPara="1" wrap="square" lIns="0" tIns="0" rIns="0" bIns="0" anchor="t" anchorCtr="0">
            <a:noAutofit/>
          </a:bodyPr>
          <a:lstStyle/>
          <a:p>
            <a:pPr marL="0" lvl="0" indent="0" algn="ctr" rtl="0">
              <a:lnSpc>
                <a:spcPct val="85000"/>
              </a:lnSpc>
              <a:spcBef>
                <a:spcPts val="0"/>
              </a:spcBef>
              <a:spcAft>
                <a:spcPts val="0"/>
              </a:spcAft>
              <a:buNone/>
            </a:pPr>
            <a:r>
              <a:rPr lang="en-US" sz="5800" dirty="0">
                <a:solidFill>
                  <a:srgbClr val="003342"/>
                </a:solidFill>
                <a:latin typeface="Plus Jakarta Sans SemiBold"/>
                <a:ea typeface="Plus Jakarta Sans SemiBold"/>
                <a:cs typeface="Plus Jakarta Sans SemiBold"/>
                <a:sym typeface="Plus Jakarta Sans SemiBold"/>
              </a:rPr>
              <a:t>THANK YOU</a:t>
            </a:r>
            <a:endParaRPr sz="5800" dirty="0">
              <a:solidFill>
                <a:srgbClr val="003342"/>
              </a:solidFill>
              <a:latin typeface="Plus Jakarta Sans SemiBold"/>
              <a:ea typeface="Plus Jakarta Sans SemiBold"/>
              <a:cs typeface="Plus Jakarta Sans SemiBold"/>
              <a:sym typeface="Plus Jakarta Sans SemiBold"/>
            </a:endParaRPr>
          </a:p>
        </p:txBody>
      </p:sp>
      <p:sp>
        <p:nvSpPr>
          <p:cNvPr id="3" name="Google Shape;103;p15">
            <a:extLst>
              <a:ext uri="{FF2B5EF4-FFF2-40B4-BE49-F238E27FC236}">
                <a16:creationId xmlns:a16="http://schemas.microsoft.com/office/drawing/2014/main" id="{73DAC203-F97C-1344-AE23-74FCD4D3D8DD}"/>
              </a:ext>
            </a:extLst>
          </p:cNvPr>
          <p:cNvSpPr txBox="1"/>
          <p:nvPr/>
        </p:nvSpPr>
        <p:spPr>
          <a:xfrm>
            <a:off x="728700" y="1952583"/>
            <a:ext cx="7686600" cy="2317780"/>
          </a:xfrm>
          <a:prstGeom prst="rect">
            <a:avLst/>
          </a:prstGeom>
          <a:noFill/>
          <a:ln>
            <a:noFill/>
          </a:ln>
        </p:spPr>
        <p:txBody>
          <a:bodyPr spcFirstLastPara="1" wrap="square" lIns="0" tIns="0" rIns="0" bIns="0" anchor="t" anchorCtr="0">
            <a:noAutofit/>
          </a:bodyPr>
          <a:lstStyle/>
          <a:p>
            <a:pPr marL="0" lvl="0" indent="0" rtl="0">
              <a:lnSpc>
                <a:spcPct val="85000"/>
              </a:lnSpc>
              <a:spcBef>
                <a:spcPts val="0"/>
              </a:spcBef>
              <a:spcAft>
                <a:spcPts val="0"/>
              </a:spcAft>
              <a:buNone/>
            </a:pPr>
            <a:r>
              <a:rPr lang="en-US" sz="4000" dirty="0">
                <a:solidFill>
                  <a:srgbClr val="003342"/>
                </a:solidFill>
                <a:latin typeface="Plus Jakarta Sans SemiBold"/>
                <a:ea typeface="Plus Jakarta Sans SemiBold"/>
                <a:cs typeface="Plus Jakarta Sans SemiBold"/>
                <a:sym typeface="Plus Jakarta Sans SemiBold"/>
              </a:rPr>
              <a:t>For questions…</a:t>
            </a:r>
          </a:p>
          <a:p>
            <a:pPr marL="0" lvl="0" indent="0" rtl="0">
              <a:lnSpc>
                <a:spcPct val="85000"/>
              </a:lnSpc>
              <a:spcBef>
                <a:spcPts val="0"/>
              </a:spcBef>
              <a:spcAft>
                <a:spcPts val="0"/>
              </a:spcAft>
              <a:buNone/>
            </a:pPr>
            <a:endParaRPr lang="en-US" sz="2000" dirty="0">
              <a:solidFill>
                <a:srgbClr val="003342"/>
              </a:solidFill>
              <a:latin typeface="Plus Jakarta Sans SemiBold"/>
              <a:ea typeface="Plus Jakarta Sans SemiBold"/>
              <a:cs typeface="Plus Jakarta Sans SemiBold"/>
              <a:sym typeface="Plus Jakarta Sans SemiBold"/>
            </a:endParaRPr>
          </a:p>
          <a:p>
            <a:pPr marL="0" lvl="0" indent="0" rtl="0">
              <a:lnSpc>
                <a:spcPct val="85000"/>
              </a:lnSpc>
              <a:spcBef>
                <a:spcPts val="0"/>
              </a:spcBef>
              <a:spcAft>
                <a:spcPts val="0"/>
              </a:spcAft>
              <a:buNone/>
            </a:pPr>
            <a:endParaRPr lang="en-US" sz="2000" dirty="0">
              <a:solidFill>
                <a:srgbClr val="003342"/>
              </a:solidFill>
              <a:latin typeface="Plus Jakarta Sans SemiBold"/>
              <a:ea typeface="Plus Jakarta Sans SemiBold"/>
              <a:cs typeface="Plus Jakarta Sans SemiBold"/>
              <a:sym typeface="Plus Jakarta Sans SemiBold"/>
            </a:endParaRPr>
          </a:p>
          <a:p>
            <a:pPr marL="0" lvl="0" indent="0" rtl="0">
              <a:lnSpc>
                <a:spcPct val="85000"/>
              </a:lnSpc>
              <a:spcBef>
                <a:spcPts val="0"/>
              </a:spcBef>
              <a:spcAft>
                <a:spcPts val="0"/>
              </a:spcAft>
              <a:buNone/>
            </a:pPr>
            <a:endParaRPr lang="en-US" sz="2000" dirty="0">
              <a:solidFill>
                <a:srgbClr val="003342"/>
              </a:solidFill>
              <a:latin typeface="Plus Jakarta Sans SemiBold"/>
              <a:ea typeface="Plus Jakarta Sans SemiBold"/>
              <a:cs typeface="Plus Jakarta Sans SemiBold"/>
              <a:sym typeface="Plus Jakarta Sans SemiBold"/>
            </a:endParaRPr>
          </a:p>
          <a:p>
            <a:pPr marL="0" lvl="0" indent="0" rtl="0">
              <a:lnSpc>
                <a:spcPct val="85000"/>
              </a:lnSpc>
              <a:spcBef>
                <a:spcPts val="0"/>
              </a:spcBef>
              <a:spcAft>
                <a:spcPts val="0"/>
              </a:spcAft>
              <a:buNone/>
            </a:pPr>
            <a:r>
              <a:rPr lang="en-US" sz="2000" dirty="0">
                <a:solidFill>
                  <a:srgbClr val="003342"/>
                </a:solidFill>
                <a:latin typeface="Plus Jakarta Sans SemiBold"/>
                <a:ea typeface="Plus Jakarta Sans SemiBold"/>
                <a:cs typeface="Plus Jakarta Sans SemiBold"/>
                <a:sym typeface="Plus Jakarta Sans SemiBold"/>
              </a:rPr>
              <a:t>Contact Infection Prevention at Ext: 8-6275</a:t>
            </a:r>
          </a:p>
          <a:p>
            <a:pPr marL="0" lvl="0" indent="0" rtl="0">
              <a:lnSpc>
                <a:spcPct val="85000"/>
              </a:lnSpc>
              <a:spcBef>
                <a:spcPts val="0"/>
              </a:spcBef>
              <a:spcAft>
                <a:spcPts val="0"/>
              </a:spcAft>
              <a:buNone/>
            </a:pPr>
            <a:endParaRPr lang="en-US" sz="2000" dirty="0">
              <a:solidFill>
                <a:srgbClr val="003342"/>
              </a:solidFill>
              <a:latin typeface="Plus Jakarta Sans SemiBold"/>
              <a:ea typeface="Plus Jakarta Sans SemiBold"/>
              <a:cs typeface="Plus Jakarta Sans SemiBold"/>
              <a:sym typeface="Plus Jakarta Sans SemiBold"/>
            </a:endParaRPr>
          </a:p>
          <a:p>
            <a:pPr marL="0" lvl="0" indent="0" rtl="0">
              <a:lnSpc>
                <a:spcPct val="85000"/>
              </a:lnSpc>
              <a:spcBef>
                <a:spcPts val="0"/>
              </a:spcBef>
              <a:spcAft>
                <a:spcPts val="0"/>
              </a:spcAft>
              <a:buNone/>
            </a:pPr>
            <a:r>
              <a:rPr lang="en-US" sz="2000" dirty="0">
                <a:solidFill>
                  <a:srgbClr val="003342"/>
                </a:solidFill>
                <a:latin typeface="Plus Jakarta Sans SemiBold"/>
                <a:ea typeface="Plus Jakarta Sans SemiBold"/>
                <a:cs typeface="Plus Jakarta Sans SemiBold"/>
                <a:sym typeface="Plus Jakarta Sans SemiBold"/>
              </a:rPr>
              <a:t>Email: sjghinfectioncontrol.org or ssloneski@SJGH.org</a:t>
            </a:r>
            <a:endParaRPr sz="2000" dirty="0">
              <a:solidFill>
                <a:srgbClr val="003342"/>
              </a:solidFill>
              <a:latin typeface="Plus Jakarta Sans SemiBold"/>
              <a:ea typeface="Plus Jakarta Sans SemiBold"/>
              <a:cs typeface="Plus Jakarta Sans SemiBold"/>
              <a:sym typeface="Plus Jakarta Sans SemiBold"/>
            </a:endParaRPr>
          </a:p>
        </p:txBody>
      </p:sp>
    </p:spTree>
    <p:extLst>
      <p:ext uri="{BB962C8B-B14F-4D97-AF65-F5344CB8AC3E}">
        <p14:creationId xmlns:p14="http://schemas.microsoft.com/office/powerpoint/2010/main" val="5948374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7">
          <a:extLst>
            <a:ext uri="{FF2B5EF4-FFF2-40B4-BE49-F238E27FC236}">
              <a16:creationId xmlns:a16="http://schemas.microsoft.com/office/drawing/2014/main" id="{B15E1B87-0FD6-37C1-2B1B-4AED30A87BC9}"/>
            </a:ext>
          </a:extLst>
        </p:cNvPr>
        <p:cNvGrpSpPr/>
        <p:nvPr/>
      </p:nvGrpSpPr>
      <p:grpSpPr>
        <a:xfrm>
          <a:off x="0" y="0"/>
          <a:ext cx="0" cy="0"/>
          <a:chOff x="0" y="0"/>
          <a:chExt cx="0" cy="0"/>
        </a:xfrm>
      </p:grpSpPr>
      <p:sp>
        <p:nvSpPr>
          <p:cNvPr id="78" name="Google Shape;78;p13">
            <a:extLst>
              <a:ext uri="{FF2B5EF4-FFF2-40B4-BE49-F238E27FC236}">
                <a16:creationId xmlns:a16="http://schemas.microsoft.com/office/drawing/2014/main" id="{86E52D3F-CB16-8332-C2C3-268E65570C5E}"/>
              </a:ext>
            </a:extLst>
          </p:cNvPr>
          <p:cNvSpPr txBox="1">
            <a:spLocks noGrp="1"/>
          </p:cNvSpPr>
          <p:nvPr>
            <p:ph type="sldNum" idx="12"/>
          </p:nvPr>
        </p:nvSpPr>
        <p:spPr>
          <a:xfrm>
            <a:off x="8713125" y="4792600"/>
            <a:ext cx="201600" cy="186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7</a:t>
            </a:fld>
            <a:endParaRPr/>
          </a:p>
        </p:txBody>
      </p:sp>
      <p:sp>
        <p:nvSpPr>
          <p:cNvPr id="88" name="Google Shape;88;p13">
            <a:extLst>
              <a:ext uri="{FF2B5EF4-FFF2-40B4-BE49-F238E27FC236}">
                <a16:creationId xmlns:a16="http://schemas.microsoft.com/office/drawing/2014/main" id="{49C4261A-3CB9-4D17-F5CA-AAFDF8666C2A}"/>
              </a:ext>
            </a:extLst>
          </p:cNvPr>
          <p:cNvSpPr txBox="1"/>
          <p:nvPr/>
        </p:nvSpPr>
        <p:spPr>
          <a:xfrm>
            <a:off x="856212" y="296962"/>
            <a:ext cx="5735782" cy="1124513"/>
          </a:xfrm>
          <a:prstGeom prst="rect">
            <a:avLst/>
          </a:prstGeom>
          <a:noFill/>
          <a:ln>
            <a:noFill/>
          </a:ln>
        </p:spPr>
        <p:txBody>
          <a:bodyPr spcFirstLastPara="1" wrap="square" lIns="0" tIns="0" rIns="0" bIns="0" anchor="t" anchorCtr="0">
            <a:noAutofit/>
          </a:bodyPr>
          <a:lstStyle/>
          <a:p>
            <a:pPr marL="0" lvl="0" indent="0" algn="ctr" rtl="0">
              <a:spcBef>
                <a:spcPts val="0"/>
              </a:spcBef>
              <a:spcAft>
                <a:spcPts val="1800"/>
              </a:spcAft>
              <a:buNone/>
            </a:pPr>
            <a:r>
              <a:rPr lang="en" sz="2000" dirty="0">
                <a:solidFill>
                  <a:schemeClr val="bg1"/>
                </a:solidFill>
                <a:latin typeface="Plus Jakarta Sans SemiBold" pitchFamily="2" charset="0"/>
                <a:ea typeface="Plus Jakarta Sans SemiBold"/>
                <a:cs typeface="Plus Jakarta Sans SemiBold" pitchFamily="2" charset="0"/>
                <a:sym typeface="Plus Jakarta Sans SemiBold"/>
              </a:rPr>
              <a:t>NATIONAL PATIENT SAFETY GOAL #07:</a:t>
            </a:r>
          </a:p>
          <a:p>
            <a:pPr marL="0" lvl="0" indent="0" rtl="0">
              <a:spcBef>
                <a:spcPts val="0"/>
              </a:spcBef>
              <a:spcAft>
                <a:spcPts val="1800"/>
              </a:spcAft>
              <a:buNone/>
            </a:pPr>
            <a:r>
              <a:rPr lang="en" dirty="0">
                <a:solidFill>
                  <a:schemeClr val="bg1"/>
                </a:solidFill>
                <a:latin typeface="Plus Jakarta Sans SemiBold" pitchFamily="2" charset="0"/>
                <a:ea typeface="Plus Jakarta Sans SemiBold"/>
                <a:cs typeface="Plus Jakarta Sans SemiBold" pitchFamily="2" charset="0"/>
                <a:sym typeface="Plus Jakarta Sans SemiBold"/>
              </a:rPr>
              <a:t>REDUCE RISK OF HEALTH CARE ASSOCIATED INFECTIONS (HAI’S) USING EVIDENCE-BASED PRACTICES</a:t>
            </a:r>
          </a:p>
        </p:txBody>
      </p:sp>
      <p:sp>
        <p:nvSpPr>
          <p:cNvPr id="4" name="Google Shape;88;p13">
            <a:extLst>
              <a:ext uri="{FF2B5EF4-FFF2-40B4-BE49-F238E27FC236}">
                <a16:creationId xmlns:a16="http://schemas.microsoft.com/office/drawing/2014/main" id="{062B921B-E29F-0518-C5F5-1CFAC3A09182}"/>
              </a:ext>
            </a:extLst>
          </p:cNvPr>
          <p:cNvSpPr txBox="1"/>
          <p:nvPr/>
        </p:nvSpPr>
        <p:spPr>
          <a:xfrm>
            <a:off x="856212" y="1494689"/>
            <a:ext cx="3973483" cy="2653362"/>
          </a:xfrm>
          <a:prstGeom prst="rect">
            <a:avLst/>
          </a:prstGeom>
          <a:noFill/>
          <a:ln>
            <a:noFill/>
          </a:ln>
        </p:spPr>
        <p:txBody>
          <a:bodyPr spcFirstLastPara="1" wrap="square" lIns="0" tIns="0" rIns="0" bIns="0" anchor="t" anchorCtr="0">
            <a:noAutofit/>
          </a:bodyPr>
          <a:lstStyle/>
          <a:p>
            <a:pPr marL="0" lvl="0" indent="0" algn="ctr" rtl="0">
              <a:spcBef>
                <a:spcPts val="0"/>
              </a:spcBef>
              <a:spcAft>
                <a:spcPts val="1800"/>
              </a:spcAft>
              <a:buNone/>
            </a:pPr>
            <a:r>
              <a:rPr lang="en" sz="2000" dirty="0">
                <a:solidFill>
                  <a:schemeClr val="bg1"/>
                </a:solidFill>
                <a:latin typeface="Plus Jakarta Sans SemiBold" pitchFamily="2" charset="0"/>
                <a:ea typeface="Plus Jakarta Sans SemiBold"/>
                <a:cs typeface="Plus Jakarta Sans SemiBold" pitchFamily="2" charset="0"/>
                <a:sym typeface="Plus Jakarta Sans SemiBold"/>
              </a:rPr>
              <a:t>HAND HYGIENE</a:t>
            </a:r>
          </a:p>
          <a:p>
            <a:pPr marL="285750" lvl="0" indent="-285750" rtl="0">
              <a:spcBef>
                <a:spcPts val="0"/>
              </a:spcBef>
              <a:spcAft>
                <a:spcPts val="1200"/>
              </a:spcAft>
              <a:buFont typeface="Arial" panose="020B0604020202020204" pitchFamily="34" charset="0"/>
              <a:buChar char="•"/>
            </a:pPr>
            <a:r>
              <a:rPr lang="en" sz="1600" dirty="0">
                <a:solidFill>
                  <a:schemeClr val="bg1"/>
                </a:solidFill>
                <a:latin typeface="Plus Jakarta Sans Medium" pitchFamily="2" charset="0"/>
                <a:ea typeface="Plus Jakarta Sans SemiBold"/>
                <a:cs typeface="Plus Jakarta Sans Medium" pitchFamily="2" charset="0"/>
                <a:sym typeface="Plus Jakarta Sans SemiBold"/>
              </a:rPr>
              <a:t>Use Hand Cleaning Guidelines from the CDC (Centers for Disease Control).</a:t>
            </a:r>
          </a:p>
          <a:p>
            <a:pPr marL="285750" lvl="0" indent="-285750" rtl="0">
              <a:spcBef>
                <a:spcPts val="0"/>
              </a:spcBef>
              <a:spcAft>
                <a:spcPts val="1200"/>
              </a:spcAft>
              <a:buFont typeface="Arial" panose="020B0604020202020204" pitchFamily="34" charset="0"/>
              <a:buChar char="•"/>
            </a:pPr>
            <a:r>
              <a:rPr lang="en" sz="1600" dirty="0">
                <a:solidFill>
                  <a:schemeClr val="bg1"/>
                </a:solidFill>
                <a:latin typeface="Plus Jakarta Sans Medium" pitchFamily="2" charset="0"/>
                <a:ea typeface="Plus Jakarta Sans SemiBold"/>
                <a:cs typeface="Plus Jakarta Sans Medium" pitchFamily="2" charset="0"/>
                <a:sym typeface="Plus Jakarta Sans SemiBold"/>
              </a:rPr>
              <a:t>Set goals and use them to improve hand hygiene</a:t>
            </a:r>
          </a:p>
          <a:p>
            <a:pPr marL="285750" lvl="0" indent="-285750" rtl="0">
              <a:spcBef>
                <a:spcPts val="0"/>
              </a:spcBef>
              <a:spcAft>
                <a:spcPts val="1200"/>
              </a:spcAft>
              <a:buFont typeface="Arial" panose="020B0604020202020204" pitchFamily="34" charset="0"/>
              <a:buChar char="•"/>
            </a:pPr>
            <a:r>
              <a:rPr lang="en" sz="1600" dirty="0">
                <a:solidFill>
                  <a:schemeClr val="bg1"/>
                </a:solidFill>
                <a:latin typeface="Plus Jakarta Sans Medium" pitchFamily="2" charset="0"/>
                <a:ea typeface="Plus Jakarta Sans SemiBold"/>
                <a:cs typeface="Plus Jakarta Sans Medium" pitchFamily="2" charset="0"/>
                <a:sym typeface="Plus Jakarta Sans SemiBold"/>
              </a:rPr>
              <a:t>Our goal is 95% (we range between 89-95%)</a:t>
            </a:r>
          </a:p>
          <a:p>
            <a:pPr marL="285750" lvl="0" indent="-285750" rtl="0">
              <a:spcBef>
                <a:spcPts val="0"/>
              </a:spcBef>
              <a:spcAft>
                <a:spcPts val="1200"/>
              </a:spcAft>
              <a:buFont typeface="Arial" panose="020B0604020202020204" pitchFamily="34" charset="0"/>
              <a:buChar char="•"/>
            </a:pPr>
            <a:endParaRPr lang="en" sz="1600" dirty="0">
              <a:solidFill>
                <a:schemeClr val="bg1"/>
              </a:solidFill>
              <a:latin typeface="Plus Jakarta Sans Medium" pitchFamily="2" charset="0"/>
              <a:ea typeface="Plus Jakarta Sans SemiBold"/>
              <a:cs typeface="Plus Jakarta Sans Medium" pitchFamily="2" charset="0"/>
              <a:sym typeface="Plus Jakarta Sans SemiBold"/>
            </a:endParaRPr>
          </a:p>
        </p:txBody>
      </p:sp>
      <p:sp>
        <p:nvSpPr>
          <p:cNvPr id="5" name="Google Shape;88;p13">
            <a:extLst>
              <a:ext uri="{FF2B5EF4-FFF2-40B4-BE49-F238E27FC236}">
                <a16:creationId xmlns:a16="http://schemas.microsoft.com/office/drawing/2014/main" id="{1742A109-900C-0969-CD03-4E93E32CD01D}"/>
              </a:ext>
            </a:extLst>
          </p:cNvPr>
          <p:cNvSpPr txBox="1"/>
          <p:nvPr/>
        </p:nvSpPr>
        <p:spPr>
          <a:xfrm>
            <a:off x="925485" y="4221265"/>
            <a:ext cx="3973483" cy="827442"/>
          </a:xfrm>
          <a:prstGeom prst="rect">
            <a:avLst/>
          </a:prstGeom>
          <a:noFill/>
          <a:ln>
            <a:noFill/>
          </a:ln>
        </p:spPr>
        <p:txBody>
          <a:bodyPr spcFirstLastPara="1" wrap="square" lIns="0" tIns="0" rIns="0" bIns="0" anchor="t" anchorCtr="0">
            <a:noAutofit/>
          </a:bodyPr>
          <a:lstStyle/>
          <a:p>
            <a:pPr marL="0" lvl="0" indent="0" algn="ctr" rtl="0">
              <a:spcBef>
                <a:spcPts val="0"/>
              </a:spcBef>
              <a:spcAft>
                <a:spcPts val="1800"/>
              </a:spcAft>
              <a:buNone/>
            </a:pPr>
            <a:r>
              <a:rPr lang="en" sz="1200" i="1" dirty="0">
                <a:solidFill>
                  <a:srgbClr val="C00000"/>
                </a:solidFill>
                <a:latin typeface="Plus Jakarta Sans Medium" pitchFamily="2" charset="0"/>
                <a:ea typeface="Plus Jakarta Sans SemiBold"/>
                <a:cs typeface="Plus Jakarta Sans Medium" pitchFamily="2" charset="0"/>
                <a:sym typeface="Plus Jakarta Sans SemiBold"/>
              </a:rPr>
              <a:t>Hand Hygiene observations occur house-wide to include staff, volunteers, students, and visitors entering and exiting patient care areas.</a:t>
            </a:r>
          </a:p>
        </p:txBody>
      </p:sp>
      <p:pic>
        <p:nvPicPr>
          <p:cNvPr id="6" name="Picture 5">
            <a:extLst>
              <a:ext uri="{FF2B5EF4-FFF2-40B4-BE49-F238E27FC236}">
                <a16:creationId xmlns:a16="http://schemas.microsoft.com/office/drawing/2014/main" id="{9E5EBDEA-1E1C-BF0B-D579-1E21323033AE}"/>
              </a:ext>
            </a:extLst>
          </p:cNvPr>
          <p:cNvPicPr>
            <a:picLocks noChangeAspect="1"/>
          </p:cNvPicPr>
          <p:nvPr/>
        </p:nvPicPr>
        <p:blipFill>
          <a:blip r:embed="rId3"/>
          <a:stretch>
            <a:fillRect/>
          </a:stretch>
        </p:blipFill>
        <p:spPr>
          <a:xfrm>
            <a:off x="4858502" y="1255222"/>
            <a:ext cx="3933016" cy="3407077"/>
          </a:xfrm>
          <a:prstGeom prst="rect">
            <a:avLst/>
          </a:prstGeom>
        </p:spPr>
      </p:pic>
    </p:spTree>
    <p:extLst>
      <p:ext uri="{BB962C8B-B14F-4D97-AF65-F5344CB8AC3E}">
        <p14:creationId xmlns:p14="http://schemas.microsoft.com/office/powerpoint/2010/main" val="3009462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7">
          <a:extLst>
            <a:ext uri="{FF2B5EF4-FFF2-40B4-BE49-F238E27FC236}">
              <a16:creationId xmlns:a16="http://schemas.microsoft.com/office/drawing/2014/main" id="{5965E372-EC86-5898-F0FC-B2CAE7C707FE}"/>
            </a:ext>
          </a:extLst>
        </p:cNvPr>
        <p:cNvGrpSpPr/>
        <p:nvPr/>
      </p:nvGrpSpPr>
      <p:grpSpPr>
        <a:xfrm>
          <a:off x="0" y="0"/>
          <a:ext cx="0" cy="0"/>
          <a:chOff x="0" y="0"/>
          <a:chExt cx="0" cy="0"/>
        </a:xfrm>
      </p:grpSpPr>
      <p:sp>
        <p:nvSpPr>
          <p:cNvPr id="78" name="Google Shape;78;p13">
            <a:extLst>
              <a:ext uri="{FF2B5EF4-FFF2-40B4-BE49-F238E27FC236}">
                <a16:creationId xmlns:a16="http://schemas.microsoft.com/office/drawing/2014/main" id="{AB0717F2-5480-6D46-4FD0-D9571B95F2F8}"/>
              </a:ext>
            </a:extLst>
          </p:cNvPr>
          <p:cNvSpPr txBox="1">
            <a:spLocks noGrp="1"/>
          </p:cNvSpPr>
          <p:nvPr>
            <p:ph type="sldNum" idx="12"/>
          </p:nvPr>
        </p:nvSpPr>
        <p:spPr>
          <a:xfrm>
            <a:off x="8713125" y="4792600"/>
            <a:ext cx="201600" cy="186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8</a:t>
            </a:fld>
            <a:endParaRPr/>
          </a:p>
        </p:txBody>
      </p:sp>
      <p:sp>
        <p:nvSpPr>
          <p:cNvPr id="81" name="Google Shape;81;p13">
            <a:extLst>
              <a:ext uri="{FF2B5EF4-FFF2-40B4-BE49-F238E27FC236}">
                <a16:creationId xmlns:a16="http://schemas.microsoft.com/office/drawing/2014/main" id="{D3545492-FFC8-4C7B-F6FC-DE3CC2BDA674}"/>
              </a:ext>
            </a:extLst>
          </p:cNvPr>
          <p:cNvSpPr txBox="1"/>
          <p:nvPr/>
        </p:nvSpPr>
        <p:spPr>
          <a:xfrm>
            <a:off x="806336" y="1073432"/>
            <a:ext cx="7697584" cy="3812318"/>
          </a:xfrm>
          <a:prstGeom prst="rect">
            <a:avLst/>
          </a:prstGeom>
          <a:noFill/>
          <a:ln>
            <a:noFill/>
          </a:ln>
        </p:spPr>
        <p:txBody>
          <a:bodyPr spcFirstLastPara="1" wrap="square" lIns="91425" tIns="91425" rIns="91425" bIns="91425" anchor="t" anchorCtr="0">
            <a:noAutofit/>
          </a:bodyPr>
          <a:lstStyle/>
          <a:p>
            <a:pPr marL="171450" lvl="0" indent="-171450" algn="l" rtl="0">
              <a:spcBef>
                <a:spcPts val="0"/>
              </a:spcBef>
              <a:spcAft>
                <a:spcPts val="1200"/>
              </a:spcAft>
              <a:buFont typeface="Arial" panose="020B0604020202020204" pitchFamily="34" charset="0"/>
              <a:buChar char="•"/>
            </a:pPr>
            <a:r>
              <a:rPr lang="en-US" sz="1800" dirty="0">
                <a:solidFill>
                  <a:srgbClr val="003342"/>
                </a:solidFill>
                <a:latin typeface="Plus Jakarta Sans Medium" pitchFamily="2" charset="0"/>
                <a:ea typeface="Plus Jakarta Sans"/>
                <a:cs typeface="Plus Jakarta Sans Medium" pitchFamily="2" charset="0"/>
                <a:sym typeface="Plus Jakarta Sans"/>
              </a:rPr>
              <a:t>Infections are a serious problem in healthcare facilities.</a:t>
            </a:r>
          </a:p>
          <a:p>
            <a:pPr marL="171450" lvl="0" indent="-171450" algn="l" rtl="0">
              <a:spcBef>
                <a:spcPts val="0"/>
              </a:spcBef>
              <a:spcAft>
                <a:spcPts val="1200"/>
              </a:spcAft>
              <a:buFont typeface="Arial" panose="020B0604020202020204" pitchFamily="34" charset="0"/>
              <a:buChar char="•"/>
            </a:pPr>
            <a:r>
              <a:rPr lang="en-US" sz="1800" dirty="0">
                <a:solidFill>
                  <a:srgbClr val="003342"/>
                </a:solidFill>
                <a:latin typeface="Plus Jakarta Sans Medium" pitchFamily="2" charset="0"/>
                <a:ea typeface="Plus Jakarta Sans"/>
                <a:cs typeface="Plus Jakarta Sans Medium" pitchFamily="2" charset="0"/>
                <a:sym typeface="Plus Jakarta Sans"/>
              </a:rPr>
              <a:t>Every year, an estimated 2-3 million patients get a hospital-related infection. </a:t>
            </a:r>
          </a:p>
          <a:p>
            <a:pPr marL="171450" lvl="0" indent="-171450" algn="l" rtl="0">
              <a:spcBef>
                <a:spcPts val="0"/>
              </a:spcBef>
              <a:spcAft>
                <a:spcPts val="1200"/>
              </a:spcAft>
              <a:buFont typeface="Arial" panose="020B0604020202020204" pitchFamily="34" charset="0"/>
              <a:buChar char="•"/>
            </a:pPr>
            <a:r>
              <a:rPr lang="en-US" sz="1800" dirty="0">
                <a:solidFill>
                  <a:srgbClr val="003342"/>
                </a:solidFill>
                <a:latin typeface="Plus Jakarta Sans Medium" pitchFamily="2" charset="0"/>
                <a:ea typeface="Plus Jakarta Sans"/>
                <a:cs typeface="Plus Jakarta Sans Medium" pitchFamily="2" charset="0"/>
                <a:sym typeface="Plus Jakarta Sans"/>
              </a:rPr>
              <a:t>Many infections are transmitted on the hands of healthcare personnel. </a:t>
            </a:r>
          </a:p>
          <a:p>
            <a:pPr marL="171450" lvl="0" indent="-171450" algn="l" rtl="0">
              <a:spcBef>
                <a:spcPts val="0"/>
              </a:spcBef>
              <a:spcAft>
                <a:spcPts val="1200"/>
              </a:spcAft>
              <a:buFont typeface="Arial" panose="020B0604020202020204" pitchFamily="34" charset="0"/>
              <a:buChar char="•"/>
            </a:pPr>
            <a:r>
              <a:rPr lang="en-US" sz="1800" dirty="0">
                <a:solidFill>
                  <a:srgbClr val="003342"/>
                </a:solidFill>
                <a:latin typeface="Plus Jakarta Sans Medium" pitchFamily="2" charset="0"/>
                <a:ea typeface="Plus Jakarta Sans"/>
                <a:cs typeface="Plus Jakarta Sans Medium" pitchFamily="2" charset="0"/>
                <a:sym typeface="Plus Jakarta Sans"/>
              </a:rPr>
              <a:t>Hand hygiene is part of Standard Precautions. It can reduce the transmission of healthcare-associated infections – to your patients and to you. </a:t>
            </a:r>
          </a:p>
          <a:p>
            <a:pPr lvl="0" algn="l" rtl="0">
              <a:spcBef>
                <a:spcPts val="0"/>
              </a:spcBef>
            </a:pPr>
            <a:endParaRPr lang="en-US" sz="800" dirty="0">
              <a:solidFill>
                <a:srgbClr val="003342"/>
              </a:solidFill>
              <a:latin typeface="Plus Jakarta Sans Medium" pitchFamily="2" charset="0"/>
              <a:ea typeface="Plus Jakarta Sans"/>
              <a:cs typeface="Plus Jakarta Sans Medium" pitchFamily="2" charset="0"/>
              <a:sym typeface="Plus Jakarta Sans"/>
            </a:endParaRPr>
          </a:p>
          <a:p>
            <a:pPr lvl="0">
              <a:spcAft>
                <a:spcPts val="1200"/>
              </a:spcAft>
            </a:pPr>
            <a:r>
              <a:rPr lang="en-US" sz="1800" kern="1200" dirty="0">
                <a:solidFill>
                  <a:schemeClr val="bg2"/>
                </a:solidFill>
                <a:latin typeface="Plus Jakarta Sans SemiBold" pitchFamily="2" charset="0"/>
                <a:cs typeface="Plus Jakarta Sans SemiBold" pitchFamily="2" charset="0"/>
                <a:hlinkClick r:id="rId3">
                  <a:extLst>
                    <a:ext uri="{A12FA001-AC4F-418D-AE19-62706E023703}">
                      <ahyp:hlinkClr xmlns:ahyp="http://schemas.microsoft.com/office/drawing/2018/hyperlinkcolor" val="tx"/>
                    </a:ext>
                  </a:extLst>
                </a:hlinkClick>
              </a:rPr>
              <a:t>https://www.youtube.com/watch?v=LvRP3c5n3P8</a:t>
            </a:r>
            <a:r>
              <a:rPr lang="en-US" sz="1800" kern="1200" dirty="0">
                <a:solidFill>
                  <a:schemeClr val="bg2"/>
                </a:solidFill>
                <a:latin typeface="Plus Jakarta Sans SemiBold" pitchFamily="2" charset="0"/>
                <a:cs typeface="Plus Jakarta Sans SemiBold" pitchFamily="2" charset="0"/>
              </a:rPr>
              <a:t>    </a:t>
            </a:r>
          </a:p>
          <a:p>
            <a:pPr lvl="0">
              <a:spcAft>
                <a:spcPts val="1200"/>
              </a:spcAft>
            </a:pPr>
            <a:r>
              <a:rPr lang="en-US" sz="1800" kern="1200" dirty="0">
                <a:solidFill>
                  <a:schemeClr val="bg2"/>
                </a:solidFill>
                <a:latin typeface="Plus Jakarta Sans SemiBold" pitchFamily="2" charset="0"/>
                <a:cs typeface="Plus Jakarta Sans SemiBold" pitchFamily="2" charset="0"/>
              </a:rPr>
              <a:t>Video</a:t>
            </a:r>
            <a:endParaRPr sz="1800" dirty="0">
              <a:solidFill>
                <a:schemeClr val="bg2"/>
              </a:solidFill>
              <a:latin typeface="Plus Jakarta Sans SemiBold" pitchFamily="2" charset="0"/>
              <a:ea typeface="Plus Jakarta Sans"/>
              <a:cs typeface="Plus Jakarta Sans SemiBold" pitchFamily="2" charset="0"/>
              <a:sym typeface="Plus Jakarta Sans"/>
            </a:endParaRPr>
          </a:p>
        </p:txBody>
      </p:sp>
      <p:sp>
        <p:nvSpPr>
          <p:cNvPr id="88" name="Google Shape;88;p13">
            <a:extLst>
              <a:ext uri="{FF2B5EF4-FFF2-40B4-BE49-F238E27FC236}">
                <a16:creationId xmlns:a16="http://schemas.microsoft.com/office/drawing/2014/main" id="{23E8C339-FA0F-FC80-8943-0A41E66530A5}"/>
              </a:ext>
            </a:extLst>
          </p:cNvPr>
          <p:cNvSpPr txBox="1"/>
          <p:nvPr/>
        </p:nvSpPr>
        <p:spPr>
          <a:xfrm>
            <a:off x="806337" y="418400"/>
            <a:ext cx="7697584" cy="553044"/>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3200" dirty="0">
                <a:solidFill>
                  <a:srgbClr val="003342"/>
                </a:solidFill>
                <a:latin typeface="Plus Jakarta Sans ExtraBold" pitchFamily="2" charset="0"/>
                <a:ea typeface="Plus Jakarta Sans SemiBold"/>
                <a:cs typeface="Plus Jakarta Sans ExtraBold" pitchFamily="2" charset="0"/>
                <a:sym typeface="Plus Jakarta Sans SemiBold"/>
              </a:rPr>
              <a:t>Why is Hand Hygiene Important?</a:t>
            </a:r>
            <a:endParaRPr sz="3200" dirty="0">
              <a:solidFill>
                <a:srgbClr val="003342"/>
              </a:solidFill>
              <a:latin typeface="Plus Jakarta Sans ExtraBold" pitchFamily="2" charset="0"/>
              <a:ea typeface="Plus Jakarta Sans SemiBold"/>
              <a:cs typeface="Plus Jakarta Sans ExtraBold" pitchFamily="2" charset="0"/>
              <a:sym typeface="Plus Jakarta Sans SemiBold"/>
            </a:endParaRPr>
          </a:p>
        </p:txBody>
      </p:sp>
    </p:spTree>
    <p:extLst>
      <p:ext uri="{BB962C8B-B14F-4D97-AF65-F5344CB8AC3E}">
        <p14:creationId xmlns:p14="http://schemas.microsoft.com/office/powerpoint/2010/main" val="4289130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7">
          <a:extLst>
            <a:ext uri="{FF2B5EF4-FFF2-40B4-BE49-F238E27FC236}">
              <a16:creationId xmlns:a16="http://schemas.microsoft.com/office/drawing/2014/main" id="{CF493859-F10C-72C7-40FB-7CECB914D48A}"/>
            </a:ext>
          </a:extLst>
        </p:cNvPr>
        <p:cNvGrpSpPr/>
        <p:nvPr/>
      </p:nvGrpSpPr>
      <p:grpSpPr>
        <a:xfrm>
          <a:off x="0" y="0"/>
          <a:ext cx="0" cy="0"/>
          <a:chOff x="0" y="0"/>
          <a:chExt cx="0" cy="0"/>
        </a:xfrm>
      </p:grpSpPr>
      <p:sp>
        <p:nvSpPr>
          <p:cNvPr id="78" name="Google Shape;78;p13">
            <a:extLst>
              <a:ext uri="{FF2B5EF4-FFF2-40B4-BE49-F238E27FC236}">
                <a16:creationId xmlns:a16="http://schemas.microsoft.com/office/drawing/2014/main" id="{4B88427F-57A5-D7AB-EF90-D4F9E914478D}"/>
              </a:ext>
            </a:extLst>
          </p:cNvPr>
          <p:cNvSpPr txBox="1">
            <a:spLocks noGrp="1"/>
          </p:cNvSpPr>
          <p:nvPr>
            <p:ph type="sldNum" idx="12"/>
          </p:nvPr>
        </p:nvSpPr>
        <p:spPr>
          <a:xfrm>
            <a:off x="8713125" y="4792600"/>
            <a:ext cx="201600" cy="186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9</a:t>
            </a:fld>
            <a:endParaRPr/>
          </a:p>
        </p:txBody>
      </p:sp>
      <p:sp>
        <p:nvSpPr>
          <p:cNvPr id="81" name="Google Shape;81;p13">
            <a:extLst>
              <a:ext uri="{FF2B5EF4-FFF2-40B4-BE49-F238E27FC236}">
                <a16:creationId xmlns:a16="http://schemas.microsoft.com/office/drawing/2014/main" id="{F9259622-1274-22A5-60BE-639A22B46C85}"/>
              </a:ext>
            </a:extLst>
          </p:cNvPr>
          <p:cNvSpPr txBox="1"/>
          <p:nvPr/>
        </p:nvSpPr>
        <p:spPr>
          <a:xfrm>
            <a:off x="1941023" y="1073432"/>
            <a:ext cx="5428212" cy="3812318"/>
          </a:xfrm>
          <a:prstGeom prst="rect">
            <a:avLst/>
          </a:prstGeom>
          <a:noFill/>
          <a:ln>
            <a:noFill/>
          </a:ln>
        </p:spPr>
        <p:txBody>
          <a:bodyPr spcFirstLastPara="1" wrap="square" lIns="91425" tIns="91425" rIns="91425" bIns="91425" anchor="t" anchorCtr="0">
            <a:noAutofit/>
          </a:bodyPr>
          <a:lstStyle/>
          <a:p>
            <a:pPr lvl="0" algn="ctr" rtl="0">
              <a:spcBef>
                <a:spcPts val="0"/>
              </a:spcBef>
              <a:spcAft>
                <a:spcPts val="1200"/>
              </a:spcAft>
            </a:pPr>
            <a:r>
              <a:rPr lang="en-US" sz="1800" u="sng" dirty="0">
                <a:solidFill>
                  <a:schemeClr val="bg2"/>
                </a:solidFill>
                <a:latin typeface="Plus Jakarta Sans SemiBold" pitchFamily="2" charset="0"/>
                <a:ea typeface="Plus Jakarta Sans"/>
                <a:cs typeface="Plus Jakarta Sans SemiBold" pitchFamily="2" charset="0"/>
                <a:sym typeface="Plus Jakarta Sans"/>
              </a:rPr>
              <a:t>5 Moments for Hand Hygiene</a:t>
            </a:r>
          </a:p>
          <a:p>
            <a:pPr lvl="0" algn="ctr" rtl="0">
              <a:spcBef>
                <a:spcPts val="0"/>
              </a:spcBef>
              <a:spcAft>
                <a:spcPts val="1200"/>
              </a:spcAft>
            </a:pPr>
            <a:endParaRPr lang="en-US" sz="1800" u="sng" dirty="0">
              <a:solidFill>
                <a:schemeClr val="bg2"/>
              </a:solidFill>
              <a:latin typeface="Plus Jakarta Sans SemiBold" pitchFamily="2" charset="0"/>
              <a:ea typeface="Plus Jakarta Sans"/>
              <a:cs typeface="Plus Jakarta Sans SemiBold" pitchFamily="2" charset="0"/>
              <a:sym typeface="Plus Jakarta Sans"/>
            </a:endParaRPr>
          </a:p>
          <a:p>
            <a:pPr marL="285750" lvl="0" indent="-285750" rtl="0">
              <a:spcBef>
                <a:spcPts val="0"/>
              </a:spcBef>
              <a:spcAft>
                <a:spcPts val="1200"/>
              </a:spcAft>
              <a:buFont typeface="Arial" panose="020B0604020202020204" pitchFamily="34" charset="0"/>
              <a:buChar char="•"/>
            </a:pPr>
            <a:r>
              <a:rPr lang="en-US" u="sng" dirty="0">
                <a:solidFill>
                  <a:schemeClr val="bg1"/>
                </a:solidFill>
                <a:latin typeface="Plus Jakarta Sans ExtraBold" pitchFamily="2" charset="0"/>
                <a:ea typeface="Plus Jakarta Sans"/>
                <a:cs typeface="Plus Jakarta Sans ExtraBold" pitchFamily="2" charset="0"/>
                <a:sym typeface="Plus Jakarta Sans"/>
              </a:rPr>
              <a:t>Before entering room</a:t>
            </a:r>
            <a:r>
              <a:rPr lang="en-US" dirty="0">
                <a:solidFill>
                  <a:schemeClr val="bg1"/>
                </a:solidFill>
                <a:latin typeface="Plus Jakarta Sans ExtraBold" pitchFamily="2" charset="0"/>
                <a:ea typeface="Plus Jakarta Sans"/>
                <a:cs typeface="Plus Jakarta Sans ExtraBold" pitchFamily="2" charset="0"/>
                <a:sym typeface="Plus Jakarta Sans"/>
              </a:rPr>
              <a:t> </a:t>
            </a:r>
            <a:r>
              <a:rPr lang="en-US" dirty="0">
                <a:solidFill>
                  <a:schemeClr val="bg1"/>
                </a:solidFill>
                <a:latin typeface="Plus Jakarta Sans SemiBold" pitchFamily="2" charset="0"/>
                <a:ea typeface="Plus Jakarta Sans"/>
                <a:cs typeface="Plus Jakarta Sans SemiBold" pitchFamily="2" charset="0"/>
                <a:sym typeface="Plus Jakarta Sans"/>
              </a:rPr>
              <a:t>and touching a patient – </a:t>
            </a:r>
            <a:r>
              <a:rPr lang="en-US" u="sng" dirty="0">
                <a:solidFill>
                  <a:schemeClr val="bg1"/>
                </a:solidFill>
                <a:latin typeface="Plus Jakarta Sans SemiBold" pitchFamily="2" charset="0"/>
                <a:ea typeface="Plus Jakarta Sans"/>
                <a:cs typeface="Plus Jakarta Sans SemiBold" pitchFamily="2" charset="0"/>
                <a:sym typeface="Plus Jakarta Sans"/>
              </a:rPr>
              <a:t>Each</a:t>
            </a:r>
            <a:r>
              <a:rPr lang="en-US" dirty="0">
                <a:solidFill>
                  <a:schemeClr val="bg1"/>
                </a:solidFill>
                <a:latin typeface="Plus Jakarta Sans SemiBold" pitchFamily="2" charset="0"/>
                <a:ea typeface="Plus Jakarta Sans"/>
                <a:cs typeface="Plus Jakarta Sans SemiBold" pitchFamily="2" charset="0"/>
                <a:sym typeface="Plus Jakarta Sans"/>
              </a:rPr>
              <a:t> encounter</a:t>
            </a:r>
          </a:p>
          <a:p>
            <a:pPr marL="285750" lvl="0" indent="-285750" rtl="0">
              <a:spcBef>
                <a:spcPts val="0"/>
              </a:spcBef>
              <a:spcAft>
                <a:spcPts val="1200"/>
              </a:spcAft>
              <a:buFont typeface="Arial" panose="020B0604020202020204" pitchFamily="34" charset="0"/>
              <a:buChar char="•"/>
            </a:pPr>
            <a:r>
              <a:rPr lang="en-US" dirty="0">
                <a:solidFill>
                  <a:schemeClr val="bg1"/>
                </a:solidFill>
                <a:latin typeface="Plus Jakarta Sans SemiBold" pitchFamily="2" charset="0"/>
                <a:ea typeface="Plus Jakarta Sans"/>
                <a:cs typeface="Plus Jakarta Sans SemiBold" pitchFamily="2" charset="0"/>
                <a:sym typeface="Plus Jakarta Sans"/>
              </a:rPr>
              <a:t>Before clean or aseptic procedure or handling invasive medical devices</a:t>
            </a:r>
          </a:p>
          <a:p>
            <a:pPr marL="285750" lvl="0" indent="-285750" rtl="0">
              <a:spcBef>
                <a:spcPts val="0"/>
              </a:spcBef>
              <a:spcAft>
                <a:spcPts val="1200"/>
              </a:spcAft>
              <a:buFont typeface="Arial" panose="020B0604020202020204" pitchFamily="34" charset="0"/>
              <a:buChar char="•"/>
            </a:pPr>
            <a:r>
              <a:rPr lang="en-US" dirty="0">
                <a:solidFill>
                  <a:schemeClr val="bg1"/>
                </a:solidFill>
                <a:latin typeface="Plus Jakarta Sans SemiBold" pitchFamily="2" charset="0"/>
                <a:ea typeface="Plus Jakarta Sans"/>
                <a:cs typeface="Plus Jakarta Sans SemiBold" pitchFamily="2" charset="0"/>
                <a:sym typeface="Plus Jakarta Sans"/>
              </a:rPr>
              <a:t>After blood, body fluids, or contaminated surfaces</a:t>
            </a:r>
          </a:p>
          <a:p>
            <a:pPr marL="285750" lvl="0" indent="-285750" rtl="0">
              <a:spcBef>
                <a:spcPts val="0"/>
              </a:spcBef>
              <a:spcAft>
                <a:spcPts val="1200"/>
              </a:spcAft>
              <a:buFont typeface="Arial" panose="020B0604020202020204" pitchFamily="34" charset="0"/>
              <a:buChar char="•"/>
            </a:pPr>
            <a:r>
              <a:rPr lang="en-US" dirty="0">
                <a:solidFill>
                  <a:schemeClr val="bg1"/>
                </a:solidFill>
                <a:latin typeface="Plus Jakarta Sans SemiBold" pitchFamily="2" charset="0"/>
                <a:ea typeface="Plus Jakarta Sans"/>
                <a:cs typeface="Plus Jakarta Sans SemiBold" pitchFamily="2" charset="0"/>
                <a:sym typeface="Plus Jakarta Sans"/>
              </a:rPr>
              <a:t>After touching a patient </a:t>
            </a:r>
            <a:r>
              <a:rPr lang="en-US" u="sng" dirty="0">
                <a:solidFill>
                  <a:schemeClr val="bg1"/>
                </a:solidFill>
                <a:latin typeface="Plus Jakarta Sans SemiBold" pitchFamily="2" charset="0"/>
                <a:ea typeface="Plus Jakarta Sans"/>
                <a:cs typeface="Plus Jakarta Sans SemiBold" pitchFamily="2" charset="0"/>
                <a:sym typeface="Plus Jakarta Sans"/>
              </a:rPr>
              <a:t>or their surroundings</a:t>
            </a:r>
            <a:endParaRPr lang="en-US" dirty="0">
              <a:solidFill>
                <a:schemeClr val="bg1"/>
              </a:solidFill>
              <a:latin typeface="Plus Jakarta Sans SemiBold" pitchFamily="2" charset="0"/>
              <a:ea typeface="Plus Jakarta Sans"/>
              <a:cs typeface="Plus Jakarta Sans SemiBold" pitchFamily="2" charset="0"/>
              <a:sym typeface="Plus Jakarta Sans"/>
            </a:endParaRPr>
          </a:p>
          <a:p>
            <a:pPr marL="285750" lvl="0" indent="-285750" rtl="0">
              <a:spcBef>
                <a:spcPts val="0"/>
              </a:spcBef>
              <a:spcAft>
                <a:spcPts val="1200"/>
              </a:spcAft>
              <a:buFont typeface="Arial" panose="020B0604020202020204" pitchFamily="34" charset="0"/>
              <a:buChar char="•"/>
            </a:pPr>
            <a:r>
              <a:rPr lang="en-US" dirty="0">
                <a:solidFill>
                  <a:schemeClr val="bg1"/>
                </a:solidFill>
                <a:latin typeface="Plus Jakarta Sans SemiBold" pitchFamily="2" charset="0"/>
                <a:ea typeface="Plus Jakarta Sans"/>
                <a:cs typeface="Plus Jakarta Sans SemiBold" pitchFamily="2" charset="0"/>
                <a:sym typeface="Plus Jakarta Sans"/>
              </a:rPr>
              <a:t>When </a:t>
            </a:r>
            <a:r>
              <a:rPr lang="en-US" u="sng" dirty="0">
                <a:solidFill>
                  <a:schemeClr val="bg1"/>
                </a:solidFill>
                <a:latin typeface="Plus Jakarta Sans ExtraBold" pitchFamily="2" charset="0"/>
                <a:ea typeface="Plus Jakarta Sans"/>
                <a:cs typeface="Plus Jakarta Sans ExtraBold" pitchFamily="2" charset="0"/>
                <a:sym typeface="Plus Jakarta Sans"/>
              </a:rPr>
              <a:t>leaving room</a:t>
            </a:r>
          </a:p>
          <a:p>
            <a:pPr lvl="0" rtl="0">
              <a:spcBef>
                <a:spcPts val="0"/>
              </a:spcBef>
              <a:spcAft>
                <a:spcPts val="1200"/>
              </a:spcAft>
            </a:pPr>
            <a:endParaRPr lang="en-US" u="sng" dirty="0">
              <a:solidFill>
                <a:schemeClr val="bg1"/>
              </a:solidFill>
              <a:latin typeface="Plus Jakarta Sans SemiBold" pitchFamily="2" charset="0"/>
              <a:ea typeface="Plus Jakarta Sans"/>
              <a:cs typeface="Plus Jakarta Sans SemiBold" pitchFamily="2" charset="0"/>
              <a:sym typeface="Plus Jakarta Sans"/>
            </a:endParaRPr>
          </a:p>
          <a:p>
            <a:pPr lvl="0" algn="r" rtl="0">
              <a:spcBef>
                <a:spcPts val="0"/>
              </a:spcBef>
              <a:spcAft>
                <a:spcPts val="1200"/>
              </a:spcAft>
            </a:pPr>
            <a:r>
              <a:rPr lang="en-US" i="1" dirty="0">
                <a:solidFill>
                  <a:schemeClr val="bg1"/>
                </a:solidFill>
                <a:latin typeface="Plus Jakarta Sans SemiBold" pitchFamily="2" charset="0"/>
                <a:ea typeface="Plus Jakarta Sans"/>
                <a:cs typeface="Plus Jakarta Sans SemiBold" pitchFamily="2" charset="0"/>
                <a:sym typeface="Plus Jakarta Sans"/>
              </a:rPr>
              <a:t>(WHO, 2006)</a:t>
            </a:r>
            <a:endParaRPr i="1" dirty="0">
              <a:solidFill>
                <a:schemeClr val="bg1"/>
              </a:solidFill>
              <a:latin typeface="Plus Jakarta Sans SemiBold" pitchFamily="2" charset="0"/>
              <a:ea typeface="Plus Jakarta Sans"/>
              <a:cs typeface="Plus Jakarta Sans SemiBold" pitchFamily="2" charset="0"/>
              <a:sym typeface="Plus Jakarta Sans"/>
            </a:endParaRPr>
          </a:p>
        </p:txBody>
      </p:sp>
      <p:sp>
        <p:nvSpPr>
          <p:cNvPr id="88" name="Google Shape;88;p13">
            <a:extLst>
              <a:ext uri="{FF2B5EF4-FFF2-40B4-BE49-F238E27FC236}">
                <a16:creationId xmlns:a16="http://schemas.microsoft.com/office/drawing/2014/main" id="{546518B2-2DCC-F599-9435-379115177E9C}"/>
              </a:ext>
            </a:extLst>
          </p:cNvPr>
          <p:cNvSpPr txBox="1"/>
          <p:nvPr/>
        </p:nvSpPr>
        <p:spPr>
          <a:xfrm>
            <a:off x="806337" y="551403"/>
            <a:ext cx="7697584" cy="421185"/>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2000" b="1" u="sng" dirty="0">
                <a:solidFill>
                  <a:srgbClr val="003342"/>
                </a:solidFill>
                <a:latin typeface="Plus Jakarta Sans ExtraBold" pitchFamily="2" charset="0"/>
                <a:ea typeface="Plus Jakarta Sans SemiBold"/>
                <a:cs typeface="Plus Jakarta Sans ExtraBold" pitchFamily="2" charset="0"/>
                <a:sym typeface="Plus Jakarta Sans SemiBold"/>
              </a:rPr>
              <a:t>When</a:t>
            </a:r>
            <a:r>
              <a:rPr lang="en" sz="2000" dirty="0">
                <a:solidFill>
                  <a:srgbClr val="003342"/>
                </a:solidFill>
                <a:latin typeface="Plus Jakarta Sans ExtraBold" pitchFamily="2" charset="0"/>
                <a:ea typeface="Plus Jakarta Sans SemiBold"/>
                <a:cs typeface="Plus Jakarta Sans ExtraBold" pitchFamily="2" charset="0"/>
                <a:sym typeface="Plus Jakarta Sans SemiBold"/>
              </a:rPr>
              <a:t> should healthcare workers practice hand hygiene?</a:t>
            </a:r>
            <a:endParaRPr sz="2000" b="1" u="sng" dirty="0">
              <a:solidFill>
                <a:srgbClr val="003342"/>
              </a:solidFill>
              <a:latin typeface="Plus Jakarta Sans ExtraBold" pitchFamily="2" charset="0"/>
              <a:ea typeface="Plus Jakarta Sans SemiBold"/>
              <a:cs typeface="Plus Jakarta Sans ExtraBold" pitchFamily="2" charset="0"/>
              <a:sym typeface="Plus Jakarta Sans SemiBold"/>
            </a:endParaRPr>
          </a:p>
        </p:txBody>
      </p:sp>
    </p:spTree>
    <p:extLst>
      <p:ext uri="{BB962C8B-B14F-4D97-AF65-F5344CB8AC3E}">
        <p14:creationId xmlns:p14="http://schemas.microsoft.com/office/powerpoint/2010/main" val="1493990188"/>
      </p:ext>
    </p:extLst>
  </p:cSld>
  <p:clrMapOvr>
    <a:masterClrMapping/>
  </p:clrMapOvr>
</p:sld>
</file>

<file path=ppt/theme/theme1.xml><?xml version="1.0" encoding="utf-8"?>
<a:theme xmlns:a="http://schemas.openxmlformats.org/drawingml/2006/main" name="San Joaquin General Hospital">
  <a:themeElements>
    <a:clrScheme name="Simple Light">
      <a:dk1>
        <a:srgbClr val="E9FAFB"/>
      </a:dk1>
      <a:lt1>
        <a:srgbClr val="003342"/>
      </a:lt1>
      <a:dk2>
        <a:srgbClr val="03AAB7"/>
      </a:dk2>
      <a:lt2>
        <a:srgbClr val="E6F5AB"/>
      </a:lt2>
      <a:accent1>
        <a:srgbClr val="FFFFFF"/>
      </a:accent1>
      <a:accent2>
        <a:srgbClr val="000000"/>
      </a:accent2>
      <a:accent3>
        <a:srgbClr val="F3F3F3"/>
      </a:accent3>
      <a:accent4>
        <a:srgbClr val="EFEFEF"/>
      </a:accent4>
      <a:accent5>
        <a:srgbClr val="D9D9D9"/>
      </a:accent5>
      <a:accent6>
        <a:srgbClr val="CCCCCC"/>
      </a:accent6>
      <a:hlink>
        <a:srgbClr val="E6F5A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372</TotalTime>
  <Words>4182</Words>
  <Application>Microsoft Office PowerPoint</Application>
  <PresentationFormat>On-screen Show (16:9)</PresentationFormat>
  <Paragraphs>467</Paragraphs>
  <Slides>61</Slides>
  <Notes>61</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61</vt:i4>
      </vt:variant>
    </vt:vector>
  </HeadingPairs>
  <TitlesOfParts>
    <vt:vector size="72" baseType="lpstr">
      <vt:lpstr>Wingdings 3</vt:lpstr>
      <vt:lpstr>Plus Jakarta Sans ExtraBold</vt:lpstr>
      <vt:lpstr>Plus Jakarta Sans SemiBold</vt:lpstr>
      <vt:lpstr>Plus Jakarta Sans</vt:lpstr>
      <vt:lpstr>Arial</vt:lpstr>
      <vt:lpstr>Plus Jakarta Sans Medium</vt:lpstr>
      <vt:lpstr>Calibri</vt:lpstr>
      <vt:lpstr>Wingdings</vt:lpstr>
      <vt:lpstr>Trebuchet MS</vt:lpstr>
      <vt:lpstr>San Joaquin General Hospital</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Le, Thuy-Tien [SJGH]</dc:creator>
  <cp:lastModifiedBy>Le, Thuy-Tien [SJGH]</cp:lastModifiedBy>
  <cp:revision>14</cp:revision>
  <dcterms:modified xsi:type="dcterms:W3CDTF">2026-02-03T22:28:28Z</dcterms:modified>
</cp:coreProperties>
</file>